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75" r:id="rId3"/>
    <p:sldId id="262" r:id="rId4"/>
    <p:sldId id="263" r:id="rId5"/>
    <p:sldId id="274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6" r:id="rId15"/>
    <p:sldId id="277" r:id="rId16"/>
    <p:sldId id="272" r:id="rId17"/>
    <p:sldId id="273" r:id="rId18"/>
  </p:sldIdLst>
  <p:sldSz cx="9144000" cy="6858000" type="screen4x3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18603FDC-E32A-4AB5-989C-0864C3EAD2B8}" styleName="Tema til typografi 2 - Markering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ema til typografi 2 - Markering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ema til typografi 2 - Markering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8D230F3-CF80-4859-8CE7-A43EE81993B5}" styleName="Lyst layout 1 - Markering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949" autoAdjust="0"/>
  </p:normalViewPr>
  <p:slideViewPr>
    <p:cSldViewPr>
      <p:cViewPr>
        <p:scale>
          <a:sx n="70" d="100"/>
          <a:sy n="70" d="100"/>
        </p:scale>
        <p:origin x="-45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22CDBB-49AD-4CCE-B9B2-BD893737F3A7}" type="datetimeFigureOut">
              <a:rPr lang="da-DK" smtClean="0"/>
              <a:pPr/>
              <a:t>08-02-2010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68D81C-331C-4F0B-8104-18C1A2A8E505}" type="slidenum">
              <a:rPr lang="da-DK" smtClean="0"/>
              <a:pPr/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undertiteltypografien i masteren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A68B0-B982-4F80-AF34-C963688563B4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35740-C1C7-433D-A768-642F7BD7A373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5219E-62D5-4E77-9957-A07BD25C8F27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6D6C4-C09F-4B50-A7E5-EF697038D9A4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38F0-B473-47F8-A77C-E01490C95002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65C2-EAC1-45D0-B370-EF0F8DA1EFE0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7AB29-DD7D-45BB-8A41-7354638F038B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26B9-7A82-4C31-B082-E9D7CAB515CD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E6299-4277-4678-BB56-914F77704B7E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678-31B8-44CF-92B7-97D983CA8AF8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DD533-FB81-4B0A-89B0-0A03A0D29E8C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C1381-0E79-4E88-B97D-7EDFE366C3AB}" type="datetime1">
              <a:rPr lang="da-DK" smtClean="0"/>
              <a:pPr/>
              <a:t>08-02-2010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4BDD0-EE6E-4BD7-BC6F-E51F9501E731}" type="slidenum">
              <a:rPr lang="da-DK" smtClean="0"/>
              <a:pPr/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_popup?v=cpAbbewQNow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kstboks 9"/>
          <p:cNvSpPr txBox="1"/>
          <p:nvPr/>
        </p:nvSpPr>
        <p:spPr>
          <a:xfrm>
            <a:off x="1428728" y="2000240"/>
            <a:ext cx="5715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400" b="1" dirty="0" smtClean="0">
                <a:solidFill>
                  <a:srgbClr val="C00000"/>
                </a:solidFill>
              </a:rPr>
              <a:t>Disposition: </a:t>
            </a:r>
          </a:p>
          <a:p>
            <a:pPr marL="457200" indent="-457200">
              <a:buFont typeface="+mj-lt"/>
              <a:buAutoNum type="arabicPeriod"/>
            </a:pPr>
            <a:r>
              <a:rPr lang="da-DK" sz="2400" b="1" dirty="0" smtClean="0">
                <a:solidFill>
                  <a:srgbClr val="C00000"/>
                </a:solidFill>
              </a:rPr>
              <a:t>Weimar-republikken (forkortet WR)</a:t>
            </a:r>
          </a:p>
          <a:p>
            <a:pPr marL="457200" indent="-457200">
              <a:buFont typeface="+mj-lt"/>
              <a:buAutoNum type="arabicPeriod"/>
            </a:pPr>
            <a:r>
              <a:rPr lang="da-DK" sz="2400" b="1" dirty="0" smtClean="0">
                <a:solidFill>
                  <a:srgbClr val="C00000"/>
                </a:solidFill>
              </a:rPr>
              <a:t>Magtovertagelsen 1933(-34)</a:t>
            </a:r>
            <a:endParaRPr lang="da-DK" sz="2400" b="1" dirty="0">
              <a:solidFill>
                <a:srgbClr val="C00000"/>
              </a:solidFill>
            </a:endParaRPr>
          </a:p>
        </p:txBody>
      </p:sp>
      <p:pic>
        <p:nvPicPr>
          <p:cNvPr id="7" name="Billede 6" descr="Bundesarchiv_Bild_102-02985A,_Berlin,_Fackelzug_zur_Machtergreifung_Hitl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28" y="1571612"/>
            <a:ext cx="5929322" cy="442475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1472" y="142852"/>
            <a:ext cx="7772400" cy="1071569"/>
          </a:xfrm>
        </p:spPr>
        <p:txBody>
          <a:bodyPr>
            <a:normAutofit fontScale="90000"/>
          </a:bodyPr>
          <a:lstStyle/>
          <a:p>
            <a:r>
              <a:rPr lang="da-DK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b="1" dirty="0" smtClean="0">
                <a:solidFill>
                  <a:srgbClr val="C00000"/>
                </a:solidFill>
              </a:rPr>
            </a:br>
            <a:r>
              <a:rPr lang="da-DK" b="1" dirty="0" smtClean="0">
                <a:solidFill>
                  <a:srgbClr val="C00000"/>
                </a:solidFill>
              </a:rPr>
              <a:t>Bo Beier Thorups noter</a:t>
            </a:r>
            <a:endParaRPr lang="da-DK" b="1" dirty="0">
              <a:solidFill>
                <a:srgbClr val="C00000"/>
              </a:solidFill>
            </a:endParaRP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 smtClean="0"/>
              <a:t>Bo Beier Thorups noter til Nazistiske matovertagelse</a:t>
            </a:r>
            <a:endParaRPr lang="da-DK" dirty="0"/>
          </a:p>
        </p:txBody>
      </p:sp>
      <p:sp>
        <p:nvSpPr>
          <p:cNvPr id="8" name="Tekstboks 7"/>
          <p:cNvSpPr txBox="1"/>
          <p:nvPr/>
        </p:nvSpPr>
        <p:spPr>
          <a:xfrm>
            <a:off x="857224" y="5929330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Fakkeltog i anledning af Hitlers indsættelse som rigskansler 30.jan. 1933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ladsholder til indhold 5" descr="Tyskland Wiki 1919-1937_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8794" y="927236"/>
            <a:ext cx="5572164" cy="5590801"/>
          </a:xfrm>
        </p:spPr>
      </p:pic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96908"/>
          </a:xfrm>
        </p:spPr>
        <p:txBody>
          <a:bodyPr>
            <a:noAutofit/>
          </a:bodyPr>
          <a:lstStyle/>
          <a:p>
            <a:r>
              <a:rPr lang="da-DK" sz="28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2800" b="1" dirty="0" smtClean="0">
                <a:solidFill>
                  <a:srgbClr val="C00000"/>
                </a:solidFill>
              </a:rPr>
            </a:br>
            <a:r>
              <a:rPr lang="da-DK" sz="2800" b="1" dirty="0" smtClean="0">
                <a:solidFill>
                  <a:srgbClr val="C00000"/>
                </a:solidFill>
              </a:rPr>
              <a:t>Bo Beier Thorups noter</a:t>
            </a:r>
            <a:endParaRPr lang="da-DK" sz="2800" b="1" dirty="0">
              <a:solidFill>
                <a:srgbClr val="C00000"/>
              </a:solidFill>
            </a:endParaRPr>
          </a:p>
        </p:txBody>
      </p:sp>
      <p:sp>
        <p:nvSpPr>
          <p:cNvPr id="7" name="Tekstboks 6"/>
          <p:cNvSpPr txBox="1"/>
          <p:nvPr/>
        </p:nvSpPr>
        <p:spPr>
          <a:xfrm>
            <a:off x="2143108" y="1071546"/>
            <a:ext cx="492922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400" dirty="0" smtClean="0"/>
              <a:t>Weimar-republikken  (WR) 1919-1933</a:t>
            </a:r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lede 7" descr="Bundesarchiv_Bild_146-1987-127-09A,_Paul_von_Hindenburg,_Erich_Ludendorff_1917_Wi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1643049"/>
            <a:ext cx="2857519" cy="3982605"/>
          </a:xfrm>
          <a:prstGeom prst="rect">
            <a:avLst/>
          </a:prstGeom>
        </p:spPr>
      </p:pic>
      <p:pic>
        <p:nvPicPr>
          <p:cNvPr id="10" name="Billede 9" descr="Ausrufung_Republik_Scheidemann_19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428736"/>
            <a:ext cx="3429024" cy="4310379"/>
          </a:xfrm>
          <a:prstGeom prst="rect">
            <a:avLst/>
          </a:prstGeom>
        </p:spPr>
      </p:pic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285720" y="1643050"/>
            <a:ext cx="4143404" cy="464347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da-DK" sz="2000" b="1" i="1" dirty="0" smtClean="0"/>
              <a:t>Weimar-republikken (WR) 1919-33</a:t>
            </a:r>
          </a:p>
          <a:p>
            <a:r>
              <a:rPr lang="da-DK" sz="2000" dirty="0" smtClean="0"/>
              <a:t>WR oprettes 1919</a:t>
            </a:r>
          </a:p>
          <a:p>
            <a:r>
              <a:rPr lang="da-DK" sz="2000" dirty="0" smtClean="0"/>
              <a:t>Demokrati – med grundlov (</a:t>
            </a:r>
            <a:r>
              <a:rPr lang="da-DK" sz="2000" dirty="0" err="1" smtClean="0"/>
              <a:t>Weimarforfatningen</a:t>
            </a:r>
            <a:r>
              <a:rPr lang="da-DK" sz="2000" dirty="0" smtClean="0"/>
              <a:t>)</a:t>
            </a:r>
          </a:p>
          <a:p>
            <a:r>
              <a:rPr lang="da-DK" sz="2000" dirty="0" smtClean="0"/>
              <a:t>Partier der stod bag WR:</a:t>
            </a:r>
          </a:p>
          <a:p>
            <a:r>
              <a:rPr lang="da-DK" sz="2000" dirty="0" smtClean="0"/>
              <a:t>Socialdemokratiet, Deutsche </a:t>
            </a:r>
            <a:r>
              <a:rPr lang="da-DK" sz="2000" dirty="0" err="1" smtClean="0"/>
              <a:t>Demokratische</a:t>
            </a:r>
            <a:r>
              <a:rPr lang="da-DK" sz="2000" dirty="0" smtClean="0"/>
              <a:t> </a:t>
            </a:r>
            <a:r>
              <a:rPr lang="da-DK" sz="2000" dirty="0" err="1" smtClean="0"/>
              <a:t>Partei</a:t>
            </a:r>
            <a:r>
              <a:rPr lang="da-DK" sz="2000" dirty="0" smtClean="0"/>
              <a:t>, </a:t>
            </a:r>
            <a:r>
              <a:rPr lang="da-DK" sz="2000" dirty="0" err="1" smtClean="0"/>
              <a:t>Zentrum</a:t>
            </a:r>
            <a:r>
              <a:rPr lang="da-DK" sz="2000" dirty="0" smtClean="0"/>
              <a:t>, Deutsche </a:t>
            </a:r>
            <a:r>
              <a:rPr lang="da-DK" sz="2000" dirty="0" err="1" smtClean="0"/>
              <a:t>Volks</a:t>
            </a:r>
            <a:r>
              <a:rPr lang="da-DK" sz="2000" dirty="0" smtClean="0"/>
              <a:t> </a:t>
            </a:r>
            <a:r>
              <a:rPr lang="da-DK" sz="2000" dirty="0" err="1" smtClean="0"/>
              <a:t>Partei</a:t>
            </a:r>
            <a:r>
              <a:rPr lang="da-DK" sz="2000" dirty="0" smtClean="0"/>
              <a:t> </a:t>
            </a:r>
          </a:p>
          <a:p>
            <a:r>
              <a:rPr lang="da-DK" sz="2000" dirty="0" smtClean="0"/>
              <a:t>En rigspræsident  </a:t>
            </a:r>
          </a:p>
          <a:p>
            <a:r>
              <a:rPr lang="da-DK" sz="2000" dirty="0" smtClean="0"/>
              <a:t>En rigskansler</a:t>
            </a:r>
          </a:p>
          <a:p>
            <a:r>
              <a:rPr lang="da-DK" sz="2000" dirty="0" smtClean="0"/>
              <a:t>§ 48 – </a:t>
            </a:r>
            <a:r>
              <a:rPr lang="da-DK" sz="2000" dirty="0" err="1" smtClean="0"/>
              <a:t>nødforordninger</a:t>
            </a:r>
            <a:r>
              <a:rPr lang="da-DK" sz="2000" dirty="0" smtClean="0"/>
              <a:t> kan udstedes i særligt påkrævende situationer</a:t>
            </a:r>
          </a:p>
          <a:p>
            <a:endParaRPr lang="da-DK" sz="2000" dirty="0" smtClean="0"/>
          </a:p>
          <a:p>
            <a:pPr>
              <a:buNone/>
            </a:pPr>
            <a:endParaRPr lang="da-DK" sz="2000" dirty="0" smtClean="0"/>
          </a:p>
          <a:p>
            <a:endParaRPr lang="da-DK" sz="200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b="1" dirty="0" smtClean="0">
                <a:solidFill>
                  <a:srgbClr val="C00000"/>
                </a:solidFill>
              </a:rPr>
            </a:br>
            <a:r>
              <a:rPr lang="da-DK" b="1" dirty="0" smtClean="0">
                <a:solidFill>
                  <a:srgbClr val="C00000"/>
                </a:solidFill>
              </a:rPr>
              <a:t>Bo Beier Thorups noter</a:t>
            </a:r>
            <a:endParaRPr lang="da-DK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pic>
        <p:nvPicPr>
          <p:cNvPr id="6" name="Billede 5" descr="Friedrich_Eber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1714488"/>
            <a:ext cx="2821507" cy="3929090"/>
          </a:xfrm>
          <a:prstGeom prst="rect">
            <a:avLst/>
          </a:prstGeom>
        </p:spPr>
      </p:pic>
      <p:sp>
        <p:nvSpPr>
          <p:cNvPr id="11" name="Tekstboks 10"/>
          <p:cNvSpPr txBox="1"/>
          <p:nvPr/>
        </p:nvSpPr>
        <p:spPr>
          <a:xfrm>
            <a:off x="4500562" y="5715017"/>
            <a:ext cx="435771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a-DK" sz="1600" dirty="0" smtClean="0"/>
              <a:t>Socialdemokraten Philip Scheidemann, der bliver </a:t>
            </a:r>
            <a:r>
              <a:rPr lang="da-DK" sz="1600" dirty="0" err="1" smtClean="0"/>
              <a:t>WRs</a:t>
            </a:r>
            <a:r>
              <a:rPr lang="da-DK" sz="1600" dirty="0" smtClean="0"/>
              <a:t> første rigskansler, udråber republikken i 1918</a:t>
            </a:r>
            <a:endParaRPr lang="da-DK" sz="1600" dirty="0"/>
          </a:p>
        </p:txBody>
      </p:sp>
      <p:sp>
        <p:nvSpPr>
          <p:cNvPr id="7" name="Tekstboks 6"/>
          <p:cNvSpPr txBox="1"/>
          <p:nvPr/>
        </p:nvSpPr>
        <p:spPr>
          <a:xfrm>
            <a:off x="4643438" y="5643578"/>
            <a:ext cx="42862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a-DK" sz="1400" dirty="0" smtClean="0"/>
              <a:t>Friedrich </a:t>
            </a:r>
            <a:r>
              <a:rPr lang="da-DK" sz="1400" dirty="0" err="1" smtClean="0"/>
              <a:t>Ebert</a:t>
            </a:r>
            <a:r>
              <a:rPr lang="da-DK" sz="1400" dirty="0" smtClean="0"/>
              <a:t>, socialdemokrat, rigspræsident 1919-25</a:t>
            </a:r>
            <a:endParaRPr lang="da-DK" sz="1400" dirty="0"/>
          </a:p>
        </p:txBody>
      </p:sp>
      <p:sp>
        <p:nvSpPr>
          <p:cNvPr id="9" name="Tekstboks 8"/>
          <p:cNvSpPr txBox="1"/>
          <p:nvPr/>
        </p:nvSpPr>
        <p:spPr>
          <a:xfrm>
            <a:off x="4786314" y="5715016"/>
            <a:ext cx="400052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a-DK" sz="1600" dirty="0" smtClean="0"/>
              <a:t>Feltmarskal Paul von </a:t>
            </a:r>
            <a:r>
              <a:rPr lang="da-DK" sz="1600" dirty="0" err="1" smtClean="0"/>
              <a:t>Hindenburg</a:t>
            </a:r>
            <a:r>
              <a:rPr lang="da-DK" sz="1600" dirty="0" smtClean="0"/>
              <a:t>  (tv.) sammen med sin makker og rådgiver general </a:t>
            </a:r>
            <a:r>
              <a:rPr lang="da-DK" sz="1600" dirty="0" err="1" smtClean="0"/>
              <a:t>Ludendorff</a:t>
            </a:r>
            <a:r>
              <a:rPr lang="da-DK" sz="1600" dirty="0" smtClean="0"/>
              <a:t> i 1917</a:t>
            </a:r>
            <a:endParaRPr lang="da-DK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7" grpId="0" animBg="1"/>
      <p:bldP spid="7" grpId="1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lede 5" descr="Stab-in-the-back_cartoon_1924_Wiki_ Philip Scheidemann_Socialdemokr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5612" y="1500174"/>
            <a:ext cx="4881998" cy="3000396"/>
          </a:xfrm>
          <a:prstGeom prst="rect">
            <a:avLst/>
          </a:prstGeom>
        </p:spPr>
      </p:pic>
      <p:pic>
        <p:nvPicPr>
          <p:cNvPr id="8" name="Billede 7" descr="Stab-in-the-back_postcard_Wik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500174"/>
            <a:ext cx="4429156" cy="3008650"/>
          </a:xfrm>
          <a:prstGeom prst="rect">
            <a:avLst/>
          </a:prstGeom>
        </p:spPr>
      </p:pic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428604"/>
            <a:ext cx="3571868" cy="592935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da-DK" sz="2000" b="1" i="1" dirty="0" smtClean="0"/>
              <a:t>Politiske problemer</a:t>
            </a:r>
            <a:r>
              <a:rPr lang="da-DK" sz="2000" dirty="0" smtClean="0"/>
              <a:t> ved WR:</a:t>
            </a:r>
          </a:p>
          <a:p>
            <a:pPr lvl="0"/>
            <a:r>
              <a:rPr lang="da-DK" sz="2000" dirty="0" smtClean="0"/>
              <a:t>demokrati, men få tror på demokratiet og Weimar-republikken fordi</a:t>
            </a:r>
          </a:p>
          <a:p>
            <a:pPr lvl="0"/>
            <a:r>
              <a:rPr lang="da-DK" sz="2000" dirty="0" smtClean="0"/>
              <a:t>embedsmandsapparatet er autoritært og konservativt (vil gerne have kejseren igen)</a:t>
            </a:r>
          </a:p>
          <a:p>
            <a:pPr lvl="0"/>
            <a:r>
              <a:rPr lang="da-DK" sz="2000" b="1" i="1" dirty="0" smtClean="0"/>
              <a:t>højreorienterede </a:t>
            </a:r>
            <a:r>
              <a:rPr lang="da-DK" sz="2000" dirty="0" smtClean="0"/>
              <a:t>nationalistiske kredse er imod WR</a:t>
            </a:r>
          </a:p>
          <a:p>
            <a:r>
              <a:rPr lang="da-DK" sz="2000" dirty="0" smtClean="0"/>
              <a:t>WR gøres ansvarlig af de højreorienterede</a:t>
            </a:r>
            <a:r>
              <a:rPr lang="da-DK" sz="2000" b="1" i="1" dirty="0" smtClean="0"/>
              <a:t> </a:t>
            </a:r>
            <a:r>
              <a:rPr lang="da-DK" sz="2000" dirty="0" smtClean="0"/>
              <a:t>og mange menige tyskere for</a:t>
            </a:r>
          </a:p>
          <a:p>
            <a:pPr lvl="0"/>
            <a:r>
              <a:rPr lang="da-DK" sz="2000" dirty="0" smtClean="0"/>
              <a:t>A) Versailles-freden</a:t>
            </a:r>
            <a:endParaRPr lang="da-DK" sz="2000" dirty="0" smtClean="0"/>
          </a:p>
          <a:p>
            <a:pPr lvl="0"/>
            <a:r>
              <a:rPr lang="da-DK" sz="2000" dirty="0" smtClean="0"/>
              <a:t>B) Dolkestødslegenden</a:t>
            </a:r>
            <a:endParaRPr lang="da-DK" sz="2000" dirty="0" smtClean="0"/>
          </a:p>
          <a:p>
            <a:pPr lvl="0"/>
            <a:r>
              <a:rPr lang="da-DK" sz="2000" dirty="0" smtClean="0"/>
              <a:t>C) Krigsskadeerstatninger </a:t>
            </a:r>
            <a:r>
              <a:rPr lang="da-DK" sz="2000" dirty="0" smtClean="0"/>
              <a:t>og tysk ydmygelse efter krigen</a:t>
            </a:r>
          </a:p>
          <a:p>
            <a:endParaRPr lang="da-DK" sz="2000" dirty="0" smtClean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3929058" y="274638"/>
            <a:ext cx="4757742" cy="1143000"/>
          </a:xfrm>
        </p:spPr>
        <p:txBody>
          <a:bodyPr>
            <a:noAutofit/>
          </a:bodyPr>
          <a:lstStyle/>
          <a:p>
            <a:r>
              <a:rPr lang="da-DK" sz="28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2800" b="1" dirty="0" smtClean="0">
                <a:solidFill>
                  <a:srgbClr val="C00000"/>
                </a:solidFill>
              </a:rPr>
            </a:br>
            <a:r>
              <a:rPr lang="da-DK" sz="2800" b="1" dirty="0" smtClean="0">
                <a:solidFill>
                  <a:srgbClr val="C00000"/>
                </a:solidFill>
              </a:rPr>
              <a:t>Bo Beier Thorups noter</a:t>
            </a:r>
            <a:endParaRPr lang="da-DK" sz="2800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7" name="Tekstboks 6"/>
          <p:cNvSpPr txBox="1"/>
          <p:nvPr/>
        </p:nvSpPr>
        <p:spPr>
          <a:xfrm>
            <a:off x="3929058" y="4500570"/>
            <a:ext cx="5072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600" dirty="0" smtClean="0"/>
              <a:t>Første tyske rigskansler i WR, Scheidemann, stikker en dolk i ryggen på de tyske soldater ved vestfronten. Tegning fra 1924.</a:t>
            </a:r>
            <a:endParaRPr lang="da-DK" sz="1600" dirty="0"/>
          </a:p>
        </p:txBody>
      </p:sp>
      <p:sp>
        <p:nvSpPr>
          <p:cNvPr id="9" name="Tekstboks 8"/>
          <p:cNvSpPr txBox="1"/>
          <p:nvPr/>
        </p:nvSpPr>
        <p:spPr>
          <a:xfrm>
            <a:off x="4000496" y="4572008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Postkort fra 1919 (!). Jøde stikker kniv i ryggen på kæmpende tysk soldat.</a:t>
            </a:r>
            <a:endParaRPr lang="da-DK" dirty="0"/>
          </a:p>
        </p:txBody>
      </p:sp>
      <p:pic>
        <p:nvPicPr>
          <p:cNvPr id="10" name="Billede 9" descr="Bundesarchiv_Bild_146-1972-062-01,_Berlin,_bettelnder_Kriegsinvalide_19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96427" y="1500174"/>
            <a:ext cx="5747573" cy="37862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158" y="1071546"/>
            <a:ext cx="8215370" cy="471478"/>
          </a:xfrm>
        </p:spPr>
        <p:txBody>
          <a:bodyPr>
            <a:noAutofit/>
          </a:bodyPr>
          <a:lstStyle/>
          <a:p>
            <a:r>
              <a:rPr lang="da-DK" sz="2400" dirty="0" err="1" smtClean="0"/>
              <a:t>WRs</a:t>
            </a:r>
            <a:r>
              <a:rPr lang="da-DK" sz="2400" dirty="0" smtClean="0"/>
              <a:t> regeringer og </a:t>
            </a:r>
            <a:r>
              <a:rPr lang="da-DK" sz="2400" dirty="0" smtClean="0"/>
              <a:t>kanslere – 20 regeringer på 14 år</a:t>
            </a:r>
            <a:endParaRPr lang="da-DK" sz="2400" dirty="0" smtClean="0"/>
          </a:p>
          <a:p>
            <a:endParaRPr lang="da-DK" sz="2400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pic>
        <p:nvPicPr>
          <p:cNvPr id="5" name="Billede 4" descr="regeringen i Weimarrepublikk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1500174"/>
            <a:ext cx="8072777" cy="5143512"/>
          </a:xfrm>
          <a:prstGeom prst="rect">
            <a:avLst/>
          </a:prstGeom>
        </p:spPr>
      </p:pic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28596" y="214291"/>
            <a:ext cx="8229600" cy="785818"/>
          </a:xfrm>
        </p:spPr>
        <p:txBody>
          <a:bodyPr>
            <a:noAutofit/>
          </a:bodyPr>
          <a:lstStyle/>
          <a:p>
            <a:r>
              <a:rPr lang="da-DK" sz="28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2800" b="1" dirty="0" smtClean="0">
                <a:solidFill>
                  <a:srgbClr val="C00000"/>
                </a:solidFill>
              </a:rPr>
            </a:br>
            <a:r>
              <a:rPr lang="da-DK" sz="2800" b="1" dirty="0" smtClean="0">
                <a:solidFill>
                  <a:srgbClr val="C00000"/>
                </a:solidFill>
              </a:rPr>
              <a:t>Bo Beier Thorups noter</a:t>
            </a:r>
            <a:endParaRPr lang="da-DK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1500174"/>
            <a:ext cx="3143240" cy="507209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da-DK" sz="1800" dirty="0" smtClean="0"/>
              <a:t>De </a:t>
            </a:r>
            <a:r>
              <a:rPr lang="da-DK" sz="1800" b="1" i="1" dirty="0" smtClean="0"/>
              <a:t>venstreorienterede</a:t>
            </a:r>
            <a:r>
              <a:rPr lang="da-DK" sz="1800" dirty="0" smtClean="0"/>
              <a:t> revolutionære kredse (kommunister m.m.) imod WR fordi</a:t>
            </a:r>
          </a:p>
          <a:p>
            <a:pPr lvl="0"/>
            <a:r>
              <a:rPr lang="da-DK" sz="1800" dirty="0" smtClean="0"/>
              <a:t>det er en kapitalistisk stat</a:t>
            </a:r>
          </a:p>
          <a:p>
            <a:pPr>
              <a:buNone/>
            </a:pPr>
            <a:r>
              <a:rPr lang="da-DK" sz="1800" b="1" i="1" dirty="0" err="1" smtClean="0"/>
              <a:t>Weimarrepublikken</a:t>
            </a:r>
            <a:r>
              <a:rPr lang="da-DK" sz="1800" b="1" i="1" dirty="0" smtClean="0"/>
              <a:t> er derfor præget af stor uro (anarki)</a:t>
            </a:r>
            <a:r>
              <a:rPr lang="da-DK" sz="1800" dirty="0" smtClean="0"/>
              <a:t> </a:t>
            </a:r>
            <a:r>
              <a:rPr lang="da-DK" sz="1800" dirty="0" err="1" smtClean="0"/>
              <a:t>p.g.a</a:t>
            </a:r>
            <a:r>
              <a:rPr lang="da-DK" sz="1800" dirty="0" smtClean="0"/>
              <a:t>. svag ordensmagt</a:t>
            </a:r>
          </a:p>
          <a:p>
            <a:pPr lvl="0"/>
            <a:r>
              <a:rPr lang="da-DK" sz="1800" dirty="0" smtClean="0"/>
              <a:t>Uniformerede kampkorps hærger i gaderne</a:t>
            </a:r>
          </a:p>
          <a:p>
            <a:pPr lvl="0"/>
            <a:r>
              <a:rPr lang="da-DK" sz="1800" dirty="0" smtClean="0"/>
              <a:t>Kommunisternes </a:t>
            </a:r>
            <a:r>
              <a:rPr lang="da-DK" sz="1800" i="1" dirty="0" err="1" smtClean="0"/>
              <a:t>Rotfront</a:t>
            </a:r>
            <a:r>
              <a:rPr lang="da-DK" sz="1800" dirty="0" smtClean="0"/>
              <a:t> og nazisternes </a:t>
            </a:r>
            <a:r>
              <a:rPr lang="da-DK" sz="1800" i="1" dirty="0" smtClean="0"/>
              <a:t>SA</a:t>
            </a:r>
            <a:r>
              <a:rPr lang="da-DK" sz="1800" dirty="0" smtClean="0"/>
              <a:t> bliver gadens parlament</a:t>
            </a:r>
          </a:p>
          <a:p>
            <a:pPr lvl="0"/>
            <a:r>
              <a:rPr lang="da-DK" sz="1800" dirty="0" smtClean="0"/>
              <a:t>Uroen er medvirkende til at folk  fristes til at stemme på yderligtgående anti-demokratiske partier (NSDAP, KPD)</a:t>
            </a:r>
          </a:p>
          <a:p>
            <a:endParaRPr lang="da-DK" sz="180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b="1" dirty="0" smtClean="0">
                <a:solidFill>
                  <a:srgbClr val="C00000"/>
                </a:solidFill>
              </a:rPr>
            </a:br>
            <a:r>
              <a:rPr lang="da-DK" b="1" dirty="0" smtClean="0">
                <a:solidFill>
                  <a:srgbClr val="C00000"/>
                </a:solidFill>
              </a:rPr>
              <a:t>Bo Beier Thorups noter</a:t>
            </a:r>
            <a:endParaRPr lang="da-DK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pic>
        <p:nvPicPr>
          <p:cNvPr id="6" name="Billede 5" descr="Kommunistmøde Berlin 19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8992" y="1571612"/>
            <a:ext cx="5484966" cy="3791484"/>
          </a:xfrm>
          <a:prstGeom prst="rect">
            <a:avLst/>
          </a:prstGeom>
        </p:spPr>
      </p:pic>
      <p:sp>
        <p:nvSpPr>
          <p:cNvPr id="7" name="Tekstboks 6"/>
          <p:cNvSpPr txBox="1"/>
          <p:nvPr/>
        </p:nvSpPr>
        <p:spPr>
          <a:xfrm>
            <a:off x="3500430" y="5429264"/>
            <a:ext cx="542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Kommunistmøde i Berlin 1928</a:t>
            </a:r>
            <a:endParaRPr lang="da-DK" dirty="0"/>
          </a:p>
        </p:txBody>
      </p:sp>
      <p:pic>
        <p:nvPicPr>
          <p:cNvPr id="8" name="Billede 7" descr="Rød Front 1927 forrest Thällman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66232" y="1714488"/>
            <a:ext cx="5592016" cy="3571900"/>
          </a:xfrm>
          <a:prstGeom prst="rect">
            <a:avLst/>
          </a:prstGeom>
        </p:spPr>
      </p:pic>
      <p:sp>
        <p:nvSpPr>
          <p:cNvPr id="9" name="Tekstboks 8"/>
          <p:cNvSpPr txBox="1"/>
          <p:nvPr/>
        </p:nvSpPr>
        <p:spPr>
          <a:xfrm>
            <a:off x="3286116" y="5357826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Kommunistisk korps, </a:t>
            </a:r>
            <a:r>
              <a:rPr lang="da-DK" dirty="0" err="1" smtClean="0"/>
              <a:t>Rotfront</a:t>
            </a:r>
            <a:r>
              <a:rPr lang="da-DK" dirty="0" smtClean="0"/>
              <a:t> i 1927, Berlin. </a:t>
            </a:r>
            <a:r>
              <a:rPr lang="da-DK" dirty="0" err="1" smtClean="0"/>
              <a:t>Thällmann</a:t>
            </a:r>
            <a:r>
              <a:rPr lang="da-DK" dirty="0" smtClean="0"/>
              <a:t> i forgrunden</a:t>
            </a:r>
            <a:endParaRPr lang="da-DK" dirty="0"/>
          </a:p>
        </p:txBody>
      </p:sp>
      <p:pic>
        <p:nvPicPr>
          <p:cNvPr id="10" name="Billede 9" descr="Bundesarchiv_B_145_Bild-P049613,_Berlin,_Tempelhofer_Feld,_SA-Fahnenweih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6116" y="1500174"/>
            <a:ext cx="5650959" cy="3786214"/>
          </a:xfrm>
          <a:prstGeom prst="rect">
            <a:avLst/>
          </a:prstGeom>
        </p:spPr>
      </p:pic>
      <p:sp>
        <p:nvSpPr>
          <p:cNvPr id="11" name="Tekstboks 10"/>
          <p:cNvSpPr txBox="1"/>
          <p:nvPr/>
        </p:nvSpPr>
        <p:spPr>
          <a:xfrm>
            <a:off x="3428992" y="5429264"/>
            <a:ext cx="5143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Nazisternes stormtropper, SA, ved faneed (1933)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lede 13" descr="BSPDRWeltkris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3241" y="1571612"/>
            <a:ext cx="5860759" cy="3643338"/>
          </a:xfrm>
          <a:prstGeom prst="rect">
            <a:avLst/>
          </a:prstGeom>
        </p:spPr>
      </p:pic>
      <p:pic>
        <p:nvPicPr>
          <p:cNvPr id="15" name="Billede 14" descr="Krisen 30erne asyl for fatti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81088" y="1571612"/>
            <a:ext cx="6062912" cy="4357718"/>
          </a:xfrm>
          <a:prstGeom prst="rect">
            <a:avLst/>
          </a:prstGeom>
        </p:spPr>
      </p:pic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1428736"/>
            <a:ext cx="2928926" cy="514353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da-DK" sz="3500" b="1" i="1" dirty="0" smtClean="0"/>
              <a:t>Tysklands økonomi 1918-33</a:t>
            </a:r>
            <a:r>
              <a:rPr lang="da-DK" sz="3500" dirty="0" smtClean="0"/>
              <a:t/>
            </a:r>
            <a:br>
              <a:rPr lang="da-DK" sz="3500" dirty="0" smtClean="0"/>
            </a:br>
            <a:endParaRPr lang="da-DK" sz="3500" dirty="0" smtClean="0"/>
          </a:p>
          <a:p>
            <a:r>
              <a:rPr lang="da-DK" dirty="0" smtClean="0"/>
              <a:t>1918-23 kaotisk, hyperinflation efter fransk-belgisk besættelse af Ruhr 1922-24 </a:t>
            </a:r>
          </a:p>
          <a:p>
            <a:r>
              <a:rPr lang="da-DK" dirty="0" smtClean="0"/>
              <a:t>1923/24 </a:t>
            </a:r>
            <a:r>
              <a:rPr lang="da-DK" dirty="0" err="1" smtClean="0"/>
              <a:t>Rigsmarken</a:t>
            </a:r>
            <a:r>
              <a:rPr lang="da-DK" dirty="0" smtClean="0"/>
              <a:t> stabiliseres med store lån fra især USA </a:t>
            </a:r>
            <a:r>
              <a:rPr lang="da-DK" dirty="0" smtClean="0">
                <a:sym typeface="Symbol"/>
              </a:rPr>
              <a:t></a:t>
            </a:r>
            <a:r>
              <a:rPr lang="da-DK" dirty="0" smtClean="0"/>
              <a:t> højkonjunktur –</a:t>
            </a:r>
            <a:r>
              <a:rPr lang="da-DK" i="1" dirty="0" smtClean="0"/>
              <a:t>Den gyldne æra </a:t>
            </a:r>
            <a:r>
              <a:rPr lang="da-DK" dirty="0" smtClean="0"/>
              <a:t>i WR</a:t>
            </a:r>
          </a:p>
          <a:p>
            <a:r>
              <a:rPr lang="da-DK" dirty="0" smtClean="0"/>
              <a:t>1930-33 Krise efter </a:t>
            </a:r>
            <a:r>
              <a:rPr lang="da-DK" dirty="0" err="1" smtClean="0"/>
              <a:t>amk</a:t>
            </a:r>
            <a:r>
              <a:rPr lang="da-DK" dirty="0" smtClean="0"/>
              <a:t>. banker trækker kortfristede lån hjem efter </a:t>
            </a:r>
            <a:r>
              <a:rPr lang="da-DK" dirty="0" err="1" smtClean="0"/>
              <a:t>Wall</a:t>
            </a:r>
            <a:r>
              <a:rPr lang="da-DK" dirty="0" smtClean="0"/>
              <a:t> Street krakket (okt. 1929)</a:t>
            </a:r>
          </a:p>
          <a:p>
            <a:r>
              <a:rPr lang="da-DK" dirty="0" smtClean="0"/>
              <a:t>største arbejdsløshed nogensinde </a:t>
            </a:r>
          </a:p>
          <a:p>
            <a:r>
              <a:rPr lang="da-DK" dirty="0" smtClean="0"/>
              <a:t>Mange landbrug går fallit </a:t>
            </a:r>
          </a:p>
          <a:p>
            <a:endParaRPr lang="da-DK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b="1" dirty="0" smtClean="0">
                <a:solidFill>
                  <a:srgbClr val="C00000"/>
                </a:solidFill>
              </a:rPr>
            </a:br>
            <a:r>
              <a:rPr lang="da-DK" b="1" dirty="0" smtClean="0">
                <a:solidFill>
                  <a:srgbClr val="C00000"/>
                </a:solidFill>
              </a:rPr>
              <a:t>Bo Beier Thorups noter</a:t>
            </a:r>
            <a:endParaRPr lang="da-DK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pic>
        <p:nvPicPr>
          <p:cNvPr id="6" name="Billede 5" descr="Franske soldater i Ruhr 19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6182" y="1785926"/>
            <a:ext cx="5163019" cy="3549576"/>
          </a:xfrm>
          <a:prstGeom prst="rect">
            <a:avLst/>
          </a:prstGeom>
        </p:spPr>
      </p:pic>
      <p:sp>
        <p:nvSpPr>
          <p:cNvPr id="7" name="Tekstboks 6"/>
          <p:cNvSpPr txBox="1"/>
          <p:nvPr/>
        </p:nvSpPr>
        <p:spPr>
          <a:xfrm>
            <a:off x="3857620" y="5357826"/>
            <a:ext cx="485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franske soldater i Ruhr 1924</a:t>
            </a:r>
            <a:endParaRPr lang="da-DK" dirty="0"/>
          </a:p>
        </p:txBody>
      </p:sp>
      <p:pic>
        <p:nvPicPr>
          <p:cNvPr id="8" name="Billede 7" descr="Bundesarchiv_Bild_102-00193,_Inflation,_Ein-Millionen-Markschein_Wik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868" y="1500174"/>
            <a:ext cx="5357818" cy="3871024"/>
          </a:xfrm>
          <a:prstGeom prst="rect">
            <a:avLst/>
          </a:prstGeom>
        </p:spPr>
      </p:pic>
      <p:sp>
        <p:nvSpPr>
          <p:cNvPr id="9" name="Tekstboks 8"/>
          <p:cNvSpPr txBox="1"/>
          <p:nvPr/>
        </p:nvSpPr>
        <p:spPr>
          <a:xfrm>
            <a:off x="3857620" y="5429264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Pengesedler anvendes som notesbøger</a:t>
            </a:r>
            <a:endParaRPr lang="da-DK" dirty="0"/>
          </a:p>
        </p:txBody>
      </p:sp>
      <p:pic>
        <p:nvPicPr>
          <p:cNvPr id="10" name="Billede 9" descr="Bundesarchiv_Bild_183-K0623-0502-001,_Berlin,_Tanztee_im__Esplanade__Wik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28992" y="1500174"/>
            <a:ext cx="5572132" cy="3942284"/>
          </a:xfrm>
          <a:prstGeom prst="rect">
            <a:avLst/>
          </a:prstGeom>
        </p:spPr>
      </p:pic>
      <p:pic>
        <p:nvPicPr>
          <p:cNvPr id="11" name="Billede 10" descr="Bundesarchiv_Bild_183-T0706-501,_berlin,_Armenspeisung_krisen_i_Tyskland_1931_wiki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28992" y="1500174"/>
            <a:ext cx="5462272" cy="4055738"/>
          </a:xfrm>
          <a:prstGeom prst="rect">
            <a:avLst/>
          </a:prstGeom>
        </p:spPr>
      </p:pic>
      <p:sp>
        <p:nvSpPr>
          <p:cNvPr id="12" name="Tekstboks 11"/>
          <p:cNvSpPr txBox="1"/>
          <p:nvPr/>
        </p:nvSpPr>
        <p:spPr>
          <a:xfrm>
            <a:off x="3571868" y="5572140"/>
            <a:ext cx="5143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Hæren foretager bespisning af arbejdsløse og deres familier med en </a:t>
            </a:r>
            <a:r>
              <a:rPr lang="da-DK" i="1" dirty="0" smtClean="0"/>
              <a:t>gullaschkanon</a:t>
            </a:r>
            <a:r>
              <a:rPr lang="da-DK" dirty="0" smtClean="0"/>
              <a:t> 1931</a:t>
            </a:r>
            <a:endParaRPr lang="da-DK" i="1" dirty="0"/>
          </a:p>
        </p:txBody>
      </p:sp>
      <p:sp>
        <p:nvSpPr>
          <p:cNvPr id="16" name="Tekstboks 15"/>
          <p:cNvSpPr txBox="1"/>
          <p:nvPr/>
        </p:nvSpPr>
        <p:spPr>
          <a:xfrm>
            <a:off x="3143240" y="5929330"/>
            <a:ext cx="56436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a-DK" dirty="0" smtClean="0"/>
              <a:t>Arbejdsløse mænd i fattigasyl 1932 nær Berlin får mad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/>
      <p:bldP spid="9" grpId="1"/>
      <p:bldP spid="12" grpId="0"/>
      <p:bldP spid="12" grpId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928670"/>
            <a:ext cx="3214678" cy="557216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da-DK" b="1" i="1" dirty="0" err="1" smtClean="0"/>
              <a:t>NSDAPs</a:t>
            </a:r>
            <a:r>
              <a:rPr lang="da-DK" b="1" i="1" dirty="0" smtClean="0"/>
              <a:t> fremgang</a:t>
            </a:r>
          </a:p>
          <a:p>
            <a:r>
              <a:rPr lang="da-DK" dirty="0" smtClean="0"/>
              <a:t>Oprettet 1920</a:t>
            </a:r>
          </a:p>
          <a:p>
            <a:pPr lvl="0"/>
            <a:r>
              <a:rPr lang="da-DK" dirty="0" smtClean="0"/>
              <a:t>Antidemokratisk fra starten</a:t>
            </a:r>
          </a:p>
          <a:p>
            <a:pPr lvl="0"/>
            <a:r>
              <a:rPr lang="da-DK" dirty="0" smtClean="0"/>
              <a:t>mere socialistisk præget i starten end senere</a:t>
            </a:r>
          </a:p>
          <a:p>
            <a:r>
              <a:rPr lang="da-DK" dirty="0" smtClean="0"/>
              <a:t>8. november 1923 Ølstuekuppet i München</a:t>
            </a:r>
          </a:p>
          <a:p>
            <a:r>
              <a:rPr lang="da-DK" dirty="0" smtClean="0"/>
              <a:t>Hitler får 5 års fængsel</a:t>
            </a:r>
          </a:p>
          <a:p>
            <a:r>
              <a:rPr lang="da-DK" dirty="0" smtClean="0"/>
              <a:t>Hitlers lære af fængselsdommen:  at benytte demokratiet til at fremme sine mål (men endemålet er selvfølgelig at afskaffe demokratiet)</a:t>
            </a:r>
          </a:p>
          <a:p>
            <a:r>
              <a:rPr lang="da-DK" dirty="0" smtClean="0"/>
              <a:t>Under højkonjunkturen 1924-30 går det dårligt for NSDAP</a:t>
            </a:r>
          </a:p>
          <a:p>
            <a:endParaRPr lang="da-DK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85794"/>
          </a:xfrm>
        </p:spPr>
        <p:txBody>
          <a:bodyPr>
            <a:noAutofit/>
          </a:bodyPr>
          <a:lstStyle/>
          <a:p>
            <a:r>
              <a:rPr lang="da-DK" sz="28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2800" b="1" dirty="0" smtClean="0">
                <a:solidFill>
                  <a:srgbClr val="C00000"/>
                </a:solidFill>
              </a:rPr>
            </a:br>
            <a:r>
              <a:rPr lang="da-DK" sz="2800" b="1" dirty="0" smtClean="0">
                <a:solidFill>
                  <a:srgbClr val="C00000"/>
                </a:solidFill>
              </a:rPr>
              <a:t>Bo Beier Thorups noter</a:t>
            </a:r>
            <a:endParaRPr lang="da-DK" sz="2800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pic>
        <p:nvPicPr>
          <p:cNvPr id="7" name="Billede 6" descr="Bundesarchiv_Bild_146-1974-082-44,_Adolf_Hitler_im_Ersten_Weltkrieg_retouch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1500174"/>
            <a:ext cx="4071966" cy="3157852"/>
          </a:xfrm>
          <a:prstGeom prst="rect">
            <a:avLst/>
          </a:prstGeom>
        </p:spPr>
      </p:pic>
      <p:sp>
        <p:nvSpPr>
          <p:cNvPr id="8" name="Tekstboks 7"/>
          <p:cNvSpPr txBox="1"/>
          <p:nvPr/>
        </p:nvSpPr>
        <p:spPr>
          <a:xfrm>
            <a:off x="4786314" y="4786322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Hitler under første verdenskrig</a:t>
            </a:r>
            <a:endParaRPr lang="da-DK" dirty="0"/>
          </a:p>
        </p:txBody>
      </p:sp>
      <p:sp>
        <p:nvSpPr>
          <p:cNvPr id="10" name="Tekstboks 9"/>
          <p:cNvSpPr txBox="1"/>
          <p:nvPr/>
        </p:nvSpPr>
        <p:spPr>
          <a:xfrm>
            <a:off x="3214678" y="5143512"/>
            <a:ext cx="5786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600" dirty="0" smtClean="0"/>
              <a:t>Efter dommen april 1924: Hitler, general </a:t>
            </a:r>
            <a:r>
              <a:rPr lang="da-DK" sz="1600" dirty="0" err="1" smtClean="0"/>
              <a:t>Ludendorff</a:t>
            </a:r>
            <a:r>
              <a:rPr lang="da-DK" sz="1600" dirty="0" smtClean="0"/>
              <a:t> (</a:t>
            </a:r>
            <a:r>
              <a:rPr lang="da-DK" sz="1600" dirty="0" smtClean="0"/>
              <a:t>tv. for Hitler</a:t>
            </a:r>
            <a:r>
              <a:rPr lang="da-DK" sz="1600" dirty="0" smtClean="0"/>
              <a:t>) </a:t>
            </a:r>
            <a:r>
              <a:rPr lang="da-DK" sz="1600" dirty="0" smtClean="0"/>
              <a:t> og </a:t>
            </a:r>
            <a:r>
              <a:rPr lang="da-DK" sz="1600" dirty="0" err="1" smtClean="0"/>
              <a:t>SA’s</a:t>
            </a:r>
            <a:r>
              <a:rPr lang="da-DK" sz="1600" dirty="0" smtClean="0"/>
              <a:t> leder Ernst </a:t>
            </a:r>
            <a:r>
              <a:rPr lang="da-DK" sz="1600" dirty="0" err="1" smtClean="0"/>
              <a:t>Röhm</a:t>
            </a:r>
            <a:r>
              <a:rPr lang="da-DK" sz="1600" dirty="0" smtClean="0"/>
              <a:t> (nr. 2 fra højre) fotograferet </a:t>
            </a:r>
            <a:r>
              <a:rPr lang="da-DK" sz="1600" dirty="0" smtClean="0"/>
              <a:t>foran </a:t>
            </a:r>
            <a:r>
              <a:rPr lang="da-DK" sz="1600" dirty="0" smtClean="0"/>
              <a:t>retsbygningen</a:t>
            </a:r>
            <a:endParaRPr lang="da-DK" sz="1600" dirty="0"/>
          </a:p>
        </p:txBody>
      </p:sp>
      <p:pic>
        <p:nvPicPr>
          <p:cNvPr id="11" name="Billede 10" descr="Bierputsch 1923 eneste billede med alle anklagede foto efter dom Wik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44054" y="928671"/>
            <a:ext cx="5685631" cy="41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1600200"/>
            <a:ext cx="4500562" cy="440056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da-DK" b="1" i="1" dirty="0" smtClean="0"/>
              <a:t>Nazisternes magtovertagelse 1930-33</a:t>
            </a:r>
          </a:p>
          <a:p>
            <a:r>
              <a:rPr lang="da-DK" b="1" dirty="0" smtClean="0"/>
              <a:t>1930-valget:</a:t>
            </a:r>
            <a:r>
              <a:rPr lang="da-DK" dirty="0" smtClean="0"/>
              <a:t> Det store gennembrud for NSDAP – får 18 % af stemmerne</a:t>
            </a:r>
          </a:p>
          <a:p>
            <a:r>
              <a:rPr lang="da-DK" dirty="0" smtClean="0"/>
              <a:t>sommer 1932 yderligere fremgang (37 % af alle stemmer) – Hitler vil have magten alene – og går efter at vinde et valg med mere end 50 % af stemmerne</a:t>
            </a:r>
          </a:p>
          <a:p>
            <a:r>
              <a:rPr lang="da-DK" dirty="0" smtClean="0"/>
              <a:t>Sommer 1932-valget umuliggør regeringen von </a:t>
            </a:r>
            <a:r>
              <a:rPr lang="da-DK" dirty="0" err="1" smtClean="0"/>
              <a:t>Papen</a:t>
            </a:r>
            <a:r>
              <a:rPr lang="da-DK" dirty="0" smtClean="0"/>
              <a:t> kan regere på almindelige vilkår har under 50 % opbakning</a:t>
            </a:r>
          </a:p>
          <a:p>
            <a:r>
              <a:rPr lang="da-DK" dirty="0" smtClean="0"/>
              <a:t>nov. 1932 Rigsdagsvalg, hvor NSDAP får mindre tilbagegang – Hitler begynder at overveje at dele magten med alm. borgerlige partier</a:t>
            </a:r>
          </a:p>
          <a:p>
            <a:endParaRPr lang="da-DK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a-DK" sz="36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3600" b="1" dirty="0" smtClean="0">
                <a:solidFill>
                  <a:srgbClr val="C00000"/>
                </a:solidFill>
              </a:rPr>
            </a:br>
            <a:r>
              <a:rPr lang="da-DK" sz="3600" b="1" dirty="0" smtClean="0">
                <a:solidFill>
                  <a:srgbClr val="C00000"/>
                </a:solidFill>
              </a:rPr>
              <a:t>Bo Beier Thorups noter</a:t>
            </a:r>
            <a:endParaRPr lang="da-DK" sz="3600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2428860" y="6286520"/>
            <a:ext cx="2895600" cy="365125"/>
          </a:xfrm>
        </p:spPr>
        <p:txBody>
          <a:bodyPr/>
          <a:lstStyle/>
          <a:p>
            <a:r>
              <a:rPr lang="da-DK" dirty="0" smtClean="0"/>
              <a:t>Bo Beier Thorups noter til Nazistiske </a:t>
            </a:r>
            <a:r>
              <a:rPr lang="da-DK" dirty="0" err="1" smtClean="0"/>
              <a:t>matovertagelse</a:t>
            </a:r>
            <a:endParaRPr lang="da-DK" dirty="0"/>
          </a:p>
        </p:txBody>
      </p:sp>
      <p:pic>
        <p:nvPicPr>
          <p:cNvPr id="6" name="Billede 5" descr="1932 Valg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7950" y="1357298"/>
            <a:ext cx="2447185" cy="4643470"/>
          </a:xfrm>
          <a:prstGeom prst="rect">
            <a:avLst/>
          </a:prstGeom>
        </p:spPr>
      </p:pic>
      <p:pic>
        <p:nvPicPr>
          <p:cNvPr id="8" name="Billede 7" descr="1932 valget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2" y="1428736"/>
            <a:ext cx="2530329" cy="4658078"/>
          </a:xfrm>
          <a:prstGeom prst="rect">
            <a:avLst/>
          </a:prstGeom>
        </p:spPr>
      </p:pic>
      <p:pic>
        <p:nvPicPr>
          <p:cNvPr id="9" name="Billede 8" descr="1932 valget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00760" y="1428736"/>
            <a:ext cx="2669170" cy="4771141"/>
          </a:xfrm>
          <a:prstGeom prst="rect">
            <a:avLst/>
          </a:prstGeom>
        </p:spPr>
      </p:pic>
      <p:sp>
        <p:nvSpPr>
          <p:cNvPr id="10" name="Tekstboks 9"/>
          <p:cNvSpPr txBox="1"/>
          <p:nvPr/>
        </p:nvSpPr>
        <p:spPr>
          <a:xfrm>
            <a:off x="5715008" y="6286520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Valgplakater fra valgene i 1932</a:t>
            </a:r>
            <a:endParaRPr lang="da-DK" dirty="0"/>
          </a:p>
        </p:txBody>
      </p:sp>
      <p:pic>
        <p:nvPicPr>
          <p:cNvPr id="11" name="Billede 10" descr="Hitler stemmeplakat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57818" y="1399363"/>
            <a:ext cx="3463201" cy="48871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lede 8" descr="Bundesarchiv_Bild_102-02985A,_Berlin,_Fackelzug_zur_Machtergreifung_Hitl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500174"/>
            <a:ext cx="5073654" cy="3786214"/>
          </a:xfrm>
          <a:prstGeom prst="rect">
            <a:avLst/>
          </a:prstGeom>
        </p:spPr>
      </p:pic>
      <p:sp>
        <p:nvSpPr>
          <p:cNvPr id="10" name="Tekstboks 9"/>
          <p:cNvSpPr txBox="1"/>
          <p:nvPr/>
        </p:nvSpPr>
        <p:spPr>
          <a:xfrm>
            <a:off x="3857620" y="5357826"/>
            <a:ext cx="528638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a-DK" dirty="0" smtClean="0"/>
              <a:t>Fakkeloptog samme aften i anledning af Hitlers udnævnelse som rigskansler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1428736"/>
            <a:ext cx="4000496" cy="4857784"/>
          </a:xfrm>
        </p:spPr>
        <p:txBody>
          <a:bodyPr>
            <a:noAutofit/>
          </a:bodyPr>
          <a:lstStyle/>
          <a:p>
            <a:r>
              <a:rPr lang="da-DK" sz="2000" b="1" dirty="0" smtClean="0"/>
              <a:t>30. jan 1933</a:t>
            </a:r>
            <a:r>
              <a:rPr lang="da-DK" sz="2000" dirty="0" smtClean="0"/>
              <a:t> borgerlig koalitionsregering med </a:t>
            </a:r>
            <a:r>
              <a:rPr lang="da-DK" sz="2000" b="1" i="1" dirty="0" smtClean="0"/>
              <a:t>Hitler som rigskansler</a:t>
            </a:r>
          </a:p>
          <a:p>
            <a:r>
              <a:rPr lang="da-DK" sz="2000" dirty="0" smtClean="0"/>
              <a:t> de konservatives von </a:t>
            </a:r>
            <a:r>
              <a:rPr lang="da-DK" sz="2000" dirty="0" err="1" smtClean="0"/>
              <a:t>Papen</a:t>
            </a:r>
            <a:r>
              <a:rPr lang="da-DK" sz="2000" dirty="0" smtClean="0"/>
              <a:t> er vice-kansler (kun tre (3) nazister er med i regeringen).</a:t>
            </a:r>
          </a:p>
          <a:p>
            <a:r>
              <a:rPr lang="da-DK" sz="2000" dirty="0" smtClean="0"/>
              <a:t> Von </a:t>
            </a:r>
            <a:r>
              <a:rPr lang="da-DK" sz="2000" dirty="0" err="1" smtClean="0"/>
              <a:t>Papen</a:t>
            </a:r>
            <a:r>
              <a:rPr lang="da-DK" sz="2000" dirty="0" smtClean="0"/>
              <a:t> tror, at han kan styre Hitler – fordi der er så få nazister i regeringen.</a:t>
            </a:r>
          </a:p>
          <a:p>
            <a:r>
              <a:rPr lang="da-DK" sz="2000" dirty="0" smtClean="0"/>
              <a:t>Hitler udskriver nyvalg med det samme </a:t>
            </a:r>
          </a:p>
          <a:p>
            <a:r>
              <a:rPr lang="da-DK" sz="2000" dirty="0" smtClean="0"/>
              <a:t>Hitler tror, at nu som rigskansler kan NSDAP få 50 % af stemmerne ved et valg</a:t>
            </a:r>
          </a:p>
          <a:p>
            <a:endParaRPr lang="da-DK" sz="200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329114" cy="1154098"/>
          </a:xfrm>
        </p:spPr>
        <p:txBody>
          <a:bodyPr>
            <a:noAutofit/>
          </a:bodyPr>
          <a:lstStyle/>
          <a:p>
            <a:r>
              <a:rPr lang="da-DK" sz="28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2800" b="1" dirty="0" smtClean="0">
                <a:solidFill>
                  <a:srgbClr val="C00000"/>
                </a:solidFill>
              </a:rPr>
            </a:br>
            <a:r>
              <a:rPr lang="da-DK" sz="2800" b="1" dirty="0" smtClean="0">
                <a:solidFill>
                  <a:srgbClr val="C00000"/>
                </a:solidFill>
              </a:rPr>
              <a:t>Bo Beier Thorups noter</a:t>
            </a:r>
            <a:endParaRPr lang="da-DK" sz="2800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 smtClean="0"/>
              <a:t>Bo Beier Thorups noter til Nazistiske </a:t>
            </a:r>
            <a:r>
              <a:rPr lang="da-DK" dirty="0" err="1" smtClean="0"/>
              <a:t>matovertagelse</a:t>
            </a:r>
            <a:endParaRPr lang="da-DK" dirty="0"/>
          </a:p>
        </p:txBody>
      </p:sp>
      <p:pic>
        <p:nvPicPr>
          <p:cNvPr id="6" name="Billede 5" descr="Hitlers udnævnelse som rigskansl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643050"/>
            <a:ext cx="4492628" cy="3369472"/>
          </a:xfrm>
          <a:prstGeom prst="rect">
            <a:avLst/>
          </a:prstGeom>
        </p:spPr>
      </p:pic>
      <p:sp>
        <p:nvSpPr>
          <p:cNvPr id="8" name="Tekstboks 7"/>
          <p:cNvSpPr txBox="1"/>
          <p:nvPr/>
        </p:nvSpPr>
        <p:spPr>
          <a:xfrm>
            <a:off x="4286248" y="5072074"/>
            <a:ext cx="464347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a-DK" dirty="0" smtClean="0"/>
              <a:t>Koalitionsregeringen 30.januar 1933, rigskansler Hitler, vicekansler von </a:t>
            </a:r>
            <a:r>
              <a:rPr lang="da-DK" dirty="0" err="1" smtClean="0"/>
              <a:t>Papen</a:t>
            </a:r>
            <a:r>
              <a:rPr lang="da-DK" dirty="0" smtClean="0"/>
              <a:t> (th. for Hitler) og minister </a:t>
            </a:r>
            <a:r>
              <a:rPr lang="da-DK" dirty="0" err="1" smtClean="0"/>
              <a:t>u.portefølje</a:t>
            </a:r>
            <a:r>
              <a:rPr lang="da-DK" dirty="0" smtClean="0"/>
              <a:t> </a:t>
            </a:r>
            <a:r>
              <a:rPr lang="da-DK" dirty="0" err="1" smtClean="0"/>
              <a:t>Göring</a:t>
            </a:r>
            <a:r>
              <a:rPr lang="da-DK" dirty="0" smtClean="0"/>
              <a:t> (tv. for Hitler), den tredje nazistiske minister var </a:t>
            </a:r>
            <a:r>
              <a:rPr lang="da-DK" dirty="0" err="1" smtClean="0"/>
              <a:t>Frick</a:t>
            </a:r>
            <a:endParaRPr lang="da-DK" dirty="0"/>
          </a:p>
        </p:txBody>
      </p:sp>
      <p:pic>
        <p:nvPicPr>
          <p:cNvPr id="11" name="Billede 10" descr="Bundesarchiv_Bild_102-15347,_Berlin,_Ernennung_Adolf_Hitlers_zum_Reichskanzl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628" y="285728"/>
            <a:ext cx="3929090" cy="5514512"/>
          </a:xfrm>
          <a:prstGeom prst="rect">
            <a:avLst/>
          </a:prstGeom>
        </p:spPr>
      </p:pic>
      <p:sp>
        <p:nvSpPr>
          <p:cNvPr id="12" name="Tekstboks 11"/>
          <p:cNvSpPr txBox="1"/>
          <p:nvPr/>
        </p:nvSpPr>
        <p:spPr>
          <a:xfrm>
            <a:off x="5000532" y="5688449"/>
            <a:ext cx="4143468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a-DK" sz="1400" dirty="0" smtClean="0"/>
              <a:t>Hitler forlader 30.januar 1933 Rigspræsident Von </a:t>
            </a:r>
            <a:r>
              <a:rPr lang="da-DK" sz="1400" dirty="0" err="1" smtClean="0"/>
              <a:t>Hindenburgs</a:t>
            </a:r>
            <a:r>
              <a:rPr lang="da-DK" sz="1400" dirty="0" smtClean="0"/>
              <a:t> residens efter at han har modtaget rigskanslerposten af præsidenten – og modtages af jublende nazister…</a:t>
            </a:r>
            <a:endParaRPr lang="de-DE" sz="1400" dirty="0" smtClean="0"/>
          </a:p>
          <a:p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8" grpId="1" animBg="1"/>
      <p:bldP spid="12" grpId="0" animBg="1"/>
      <p:bldP spid="1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1357298"/>
            <a:ext cx="3257544" cy="4543443"/>
          </a:xfrm>
        </p:spPr>
        <p:txBody>
          <a:bodyPr>
            <a:noAutofit/>
          </a:bodyPr>
          <a:lstStyle/>
          <a:p>
            <a:r>
              <a:rPr lang="da-DK" sz="2000" dirty="0" smtClean="0"/>
              <a:t>27. feb. 1933  </a:t>
            </a:r>
            <a:r>
              <a:rPr lang="da-DK" sz="2000" b="1" i="1" dirty="0" smtClean="0"/>
              <a:t>Rigsdagen brænder</a:t>
            </a:r>
            <a:r>
              <a:rPr lang="da-DK" sz="2000" dirty="0" smtClean="0"/>
              <a:t> (kommunisterne får skylden)</a:t>
            </a:r>
          </a:p>
          <a:p>
            <a:r>
              <a:rPr lang="da-DK" sz="2000" dirty="0" smtClean="0"/>
              <a:t>28. feb. 1933 Undtagelsestilstand baseret på </a:t>
            </a:r>
            <a:r>
              <a:rPr lang="da-DK" sz="2000" dirty="0" err="1" smtClean="0"/>
              <a:t>nødforordningsparagraf</a:t>
            </a:r>
            <a:r>
              <a:rPr lang="da-DK" sz="2000" dirty="0" smtClean="0"/>
              <a:t> § 48</a:t>
            </a:r>
          </a:p>
          <a:p>
            <a:endParaRPr lang="da-DK" sz="2000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1357290" y="6286520"/>
            <a:ext cx="2895600" cy="365125"/>
          </a:xfrm>
        </p:spPr>
        <p:txBody>
          <a:bodyPr/>
          <a:lstStyle/>
          <a:p>
            <a:r>
              <a:rPr lang="da-DK" dirty="0" smtClean="0"/>
              <a:t>Bo Beier Thorups noter til Nazistiske </a:t>
            </a:r>
            <a:r>
              <a:rPr lang="da-DK" dirty="0" err="1" smtClean="0"/>
              <a:t>matovertagelse</a:t>
            </a:r>
            <a:endParaRPr lang="da-DK" dirty="0"/>
          </a:p>
        </p:txBody>
      </p:sp>
      <p:pic>
        <p:nvPicPr>
          <p:cNvPr id="7" name="Billede 6" descr="Reichstagsbrand Wiki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1500174"/>
            <a:ext cx="3660468" cy="4692907"/>
          </a:xfrm>
          <a:prstGeom prst="rect">
            <a:avLst/>
          </a:prstGeom>
        </p:spPr>
      </p:pic>
      <p:pic>
        <p:nvPicPr>
          <p:cNvPr id="8" name="Billede 7" descr="Marinus van der Lubb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2357430"/>
            <a:ext cx="4286250" cy="2981325"/>
          </a:xfrm>
          <a:prstGeom prst="rect">
            <a:avLst/>
          </a:prstGeom>
        </p:spPr>
      </p:pic>
      <p:pic>
        <p:nvPicPr>
          <p:cNvPr id="9" name="Billede 8" descr="-VO_zum_Schutz_von_Volk_und_Staat_1933_2_Wik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142852"/>
            <a:ext cx="4143403" cy="6476860"/>
          </a:xfrm>
          <a:prstGeom prst="rect">
            <a:avLst/>
          </a:prstGeom>
        </p:spPr>
      </p:pic>
      <p:pic>
        <p:nvPicPr>
          <p:cNvPr id="10" name="Billede 9" descr="Politiken 28 feb 19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52077" y="0"/>
            <a:ext cx="4991923" cy="6858000"/>
          </a:xfrm>
          <a:prstGeom prst="rect">
            <a:avLst/>
          </a:prstGeom>
        </p:spPr>
      </p:pic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5000660" cy="868346"/>
          </a:xfrm>
        </p:spPr>
        <p:txBody>
          <a:bodyPr>
            <a:noAutofit/>
          </a:bodyPr>
          <a:lstStyle/>
          <a:p>
            <a:r>
              <a:rPr lang="da-DK" sz="32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3200" b="1" dirty="0" smtClean="0">
                <a:solidFill>
                  <a:srgbClr val="C00000"/>
                </a:solidFill>
              </a:rPr>
            </a:br>
            <a:r>
              <a:rPr lang="da-DK" sz="3200" b="1" dirty="0" smtClean="0">
                <a:solidFill>
                  <a:srgbClr val="C00000"/>
                </a:solidFill>
              </a:rPr>
              <a:t>Bo Beier Thorups noter</a:t>
            </a:r>
            <a:endParaRPr lang="da-DK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714356"/>
            <a:ext cx="2357422" cy="5429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da-DK" sz="1800" b="1" dirty="0" smtClean="0"/>
              <a:t>5. marts 1933</a:t>
            </a:r>
            <a:r>
              <a:rPr lang="da-DK" sz="1800" dirty="0" smtClean="0"/>
              <a:t> </a:t>
            </a:r>
          </a:p>
          <a:p>
            <a:pPr>
              <a:buNone/>
            </a:pPr>
            <a:r>
              <a:rPr lang="da-DK" sz="1800" dirty="0" smtClean="0"/>
              <a:t>43,9 % af stemmerne til NSDAP</a:t>
            </a:r>
          </a:p>
          <a:p>
            <a:pPr>
              <a:buNone/>
            </a:pPr>
            <a:r>
              <a:rPr lang="da-DK" sz="1800" dirty="0" smtClean="0"/>
              <a:t>Med det fremgangsrige valg er trods mangel på 50 % nazistisk flertal den totale magtovertagelse inden for rækkevidde</a:t>
            </a:r>
          </a:p>
          <a:p>
            <a:pPr>
              <a:buNone/>
            </a:pPr>
            <a:r>
              <a:rPr lang="da-DK" sz="1800" b="1" dirty="0" smtClean="0"/>
              <a:t>6. Marts 1933: </a:t>
            </a:r>
            <a:r>
              <a:rPr lang="da-DK" sz="1800" dirty="0" smtClean="0"/>
              <a:t>SA foretager arrestationer af mange kommunister (fotoet viser dette) og enkelte socialdemokrater</a:t>
            </a:r>
          </a:p>
          <a:p>
            <a:pPr>
              <a:buNone/>
            </a:pPr>
            <a:endParaRPr lang="da-DK" sz="180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429684" cy="642942"/>
          </a:xfrm>
        </p:spPr>
        <p:txBody>
          <a:bodyPr>
            <a:noAutofit/>
          </a:bodyPr>
          <a:lstStyle/>
          <a:p>
            <a:r>
              <a:rPr lang="da-DK" sz="2400" b="1" dirty="0" smtClean="0">
                <a:solidFill>
                  <a:srgbClr val="C00000"/>
                </a:solidFill>
              </a:rPr>
              <a:t>Nazistiske magtovertagelse Bo Beier Thorups noter</a:t>
            </a:r>
            <a:endParaRPr lang="da-DK" sz="2400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graphicFrame>
        <p:nvGraphicFramePr>
          <p:cNvPr id="6" name="Tabel 5"/>
          <p:cNvGraphicFramePr>
            <a:graphicFrameLocks noGrp="1"/>
          </p:cNvGraphicFramePr>
          <p:nvPr/>
        </p:nvGraphicFramePr>
        <p:xfrm>
          <a:off x="2571736" y="785794"/>
          <a:ext cx="6286546" cy="5895619"/>
        </p:xfrm>
        <a:graphic>
          <a:graphicData uri="http://schemas.openxmlformats.org/drawingml/2006/table">
            <a:tbl>
              <a:tblPr/>
              <a:tblGrid>
                <a:gridCol w="2427796"/>
                <a:gridCol w="771750"/>
                <a:gridCol w="771750"/>
                <a:gridCol w="771750"/>
                <a:gridCol w="771750"/>
                <a:gridCol w="771750"/>
              </a:tblGrid>
              <a:tr h="413432">
                <a:tc>
                  <a:txBody>
                    <a:bodyPr/>
                    <a:lstStyle/>
                    <a:p>
                      <a:pPr algn="ctr" fontAlgn="ctr"/>
                      <a:r>
                        <a:rPr lang="da-DK" sz="18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Partei</a:t>
                      </a:r>
                      <a:endParaRPr lang="da-DK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510" marR="7510" marT="7510" marB="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da-DK" sz="14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Stimmen</a:t>
                      </a:r>
                      <a:r>
                        <a:rPr lang="da-DK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(</a:t>
                      </a:r>
                      <a:r>
                        <a:rPr lang="da-DK" sz="14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Veränderung</a:t>
                      </a:r>
                      <a:r>
                        <a:rPr lang="da-DK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7510" marR="7510" marT="75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da-DK" sz="14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Sitze</a:t>
                      </a:r>
                      <a:r>
                        <a:rPr lang="da-DK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da-DK" sz="14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im</a:t>
                      </a:r>
                      <a:r>
                        <a:rPr lang="da-DK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da-DK" sz="14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Reichstag</a:t>
                      </a:r>
                      <a:r>
                        <a:rPr lang="da-DK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(</a:t>
                      </a:r>
                      <a:r>
                        <a:rPr lang="da-DK" sz="14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Veränderung</a:t>
                      </a:r>
                      <a:r>
                        <a:rPr lang="da-DK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7510" marR="7510" marT="75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a-DK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Anteil an Sitzen</a:t>
                      </a:r>
                    </a:p>
                  </a:txBody>
                  <a:tcPr marL="7510" marR="7510" marT="75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</a:tr>
              <a:tr h="703633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Nationalsozialistische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Deutsche 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Arbeiterpartei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(NSDAP)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43,9 %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10,8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288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44,5 %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71472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0" i="0" u="none" strike="noStrike" baseline="0" dirty="0" smtClean="0">
                          <a:solidFill>
                            <a:srgbClr val="C00000"/>
                          </a:solidFill>
                          <a:latin typeface="Calibri"/>
                        </a:rPr>
                        <a:t>Socialdemokratiske </a:t>
                      </a:r>
                      <a:r>
                        <a:rPr lang="da-DK" sz="1600" b="0" i="0" u="none" strike="noStrike" baseline="0" dirty="0" err="1" smtClean="0">
                          <a:solidFill>
                            <a:srgbClr val="C00000"/>
                          </a:solidFill>
                          <a:latin typeface="Calibri"/>
                        </a:rPr>
                        <a:t>Partei</a:t>
                      </a:r>
                      <a:r>
                        <a:rPr lang="da-DK" sz="1600" b="0" i="0" u="none" strike="noStrike" baseline="0" dirty="0" smtClean="0">
                          <a:solidFill>
                            <a:srgbClr val="C00000"/>
                          </a:solidFill>
                          <a:latin typeface="Calibri"/>
                        </a:rPr>
                        <a:t> </a:t>
                      </a:r>
                      <a:r>
                        <a:rPr lang="da-DK" sz="1600" b="0" i="0" u="none" strike="noStrike" baseline="0" dirty="0" err="1" smtClean="0">
                          <a:solidFill>
                            <a:srgbClr val="C00000"/>
                          </a:solidFill>
                          <a:latin typeface="Calibri"/>
                        </a:rPr>
                        <a:t>Deutschlands</a:t>
                      </a:r>
                      <a:r>
                        <a:rPr lang="da-DK" sz="1600" b="0" i="0" u="none" strike="noStrike" baseline="0" dirty="0" smtClean="0">
                          <a:solidFill>
                            <a:srgbClr val="C00000"/>
                          </a:solidFill>
                          <a:latin typeface="Calibri"/>
                        </a:rPr>
                        <a:t> (SPD)</a:t>
                      </a:r>
                      <a:endParaRPr lang="da-DK" sz="1600" b="0" i="0" u="none" strike="noStrike" baseline="0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18,3 %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– 2,1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– 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18,5 %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71472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Kommunistische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Partei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Deutschlands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(KPD)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12,3 %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4,6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– 19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12,5 %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71472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Deutsche 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Zentrumspartei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(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Zentrum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11,3 %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0.6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11,3 %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616573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Kampffront Schwarz-Weiß-Rot (Koalition aus DNVP/Stahlhelm/</a:t>
                      </a:r>
                      <a:r>
                        <a:rPr lang="de-DE" sz="14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Landbund</a:t>
                      </a:r>
                      <a:r>
                        <a:rPr lang="de-DE" sz="14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8,0 %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0,5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± 0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8,0 %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34966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Bayerische 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Volkspartei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(BVP)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2,7 %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0,4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– 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2,9 %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51306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Deutsche 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Volkspartei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(DVP)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1,1 %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0,8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9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0,3 %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71472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Christlich-Sozialer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Volksdienst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(CSVD)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1,0 %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0,1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0,6 %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36870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Deutsche 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Staatspartei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 (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DStP</a:t>
                      </a:r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0,9 %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0,1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0,8 %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277777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Deutsche </a:t>
                      </a:r>
                      <a:r>
                        <a:rPr lang="da-DK" sz="1600" b="0" i="0" u="none" strike="noStrike" baseline="0" dirty="0" err="1">
                          <a:solidFill>
                            <a:srgbClr val="C00000"/>
                          </a:solidFill>
                          <a:latin typeface="Calibri"/>
                        </a:rPr>
                        <a:t>Bauernpartei</a:t>
                      </a:r>
                      <a:endParaRPr lang="da-DK" sz="1600" b="0" i="0" u="none" strike="noStrike" baseline="0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0,3 %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0,1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0,3 %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239311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0" i="0" u="none" strike="noStrike" baseline="0" dirty="0">
                          <a:solidFill>
                            <a:srgbClr val="C00000"/>
                          </a:solidFill>
                          <a:latin typeface="Calibri"/>
                        </a:rPr>
                        <a:t>Landbund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0,2 %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0,1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– 1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0,2 %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210291">
                <a:tc>
                  <a:txBody>
                    <a:bodyPr/>
                    <a:lstStyle/>
                    <a:p>
                      <a:pPr algn="l" fontAlgn="b"/>
                      <a:r>
                        <a:rPr lang="da-DK" sz="1400" b="0" i="0" u="none" strike="noStrike" dirty="0" err="1">
                          <a:solidFill>
                            <a:srgbClr val="C00000"/>
                          </a:solidFill>
                          <a:latin typeface="Calibri"/>
                        </a:rPr>
                        <a:t>Andere</a:t>
                      </a:r>
                      <a:endParaRPr lang="da-DK" sz="1400" b="0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0,0 %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– 0,9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–</a:t>
                      </a:r>
                    </a:p>
                  </a:txBody>
                  <a:tcPr marL="7510" marR="7510" marT="751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210291">
                <a:tc>
                  <a:txBody>
                    <a:bodyPr/>
                    <a:lstStyle/>
                    <a:p>
                      <a:pPr algn="ctr" fontAlgn="ctr"/>
                      <a:r>
                        <a:rPr lang="da-DK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7510" marR="7510" marT="7510" marB="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a-DK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100,0 %</a:t>
                      </a:r>
                    </a:p>
                  </a:txBody>
                  <a:tcPr marL="7510" marR="7510" marT="75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a-DK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510" marR="7510" marT="75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a-DK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647</a:t>
                      </a:r>
                    </a:p>
                  </a:txBody>
                  <a:tcPr marL="7510" marR="7510" marT="75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a-DK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7510" marR="7510" marT="75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a-DK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100,0 %</a:t>
                      </a:r>
                    </a:p>
                  </a:txBody>
                  <a:tcPr marL="7510" marR="7510" marT="75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</a:tr>
            </a:tbl>
          </a:graphicData>
        </a:graphic>
      </p:graphicFrame>
      <p:pic>
        <p:nvPicPr>
          <p:cNvPr id="7" name="Billede 6" descr="Bundesarchiv_Bild_102-02920A,_Berlin,_Verhaftung_von_Kommunisten_durch_SA_6 marts 19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6151" y="714356"/>
            <a:ext cx="6717849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inkTgt spid="_x0000_s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inkTgt spid="_x0000_s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inkTgt spid="_x0000_s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inkTgt spid="_x0000_s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inkTgt spid="_x0000_s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inkTgt spid="_x0000_s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inkTgt spid="_x0000_s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inkTgt spid="_x0000_s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inkTgt spid="_x0000_s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inkTgt spid="_x0000_s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inkTgt spid="_x0000_s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inkTgt spid="_x0000_s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inkTgt spid="_x0000_s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inkTgt spid="_x0000_s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inkTgt spid="_x0000_s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inkTgt spid="_x0000_s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inkTgt spid="_x0000_s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inkTgt spid="_x0000_s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inkTgt spid="_x0000_s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inkTgt spid="_x0000_s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inkTgt spid="_x0000_s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inkTgt spid="_x0000_s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inkTgt spid="_x0000_s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inkTgt spid="_x0000_s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357166"/>
            <a:ext cx="2714612" cy="62865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da-DK" sz="2000" b="1" dirty="0" smtClean="0"/>
              <a:t>23. marts 1933</a:t>
            </a:r>
            <a:r>
              <a:rPr lang="da-DK" sz="2000" dirty="0" smtClean="0"/>
              <a:t> </a:t>
            </a:r>
            <a:r>
              <a:rPr lang="da-DK" sz="2000" b="1" dirty="0" smtClean="0"/>
              <a:t>Bemyndigelsesloven </a:t>
            </a:r>
          </a:p>
          <a:p>
            <a:r>
              <a:rPr lang="da-DK" sz="1700" dirty="0" smtClean="0"/>
              <a:t>2/3 af Rigsdagen giver Hitler bemyndigelse til at styre landet diktatorisk de næste fire år  </a:t>
            </a:r>
          </a:p>
          <a:p>
            <a:r>
              <a:rPr lang="da-DK" sz="1700" dirty="0" smtClean="0"/>
              <a:t>alle 288 nazister stemmer for samt 156 borgerlige rigsdags-medlemmer = 444 for (69 %)</a:t>
            </a:r>
          </a:p>
          <a:p>
            <a:r>
              <a:rPr lang="da-DK" sz="1700" dirty="0" smtClean="0"/>
              <a:t>Kommunister kan ikke stemme </a:t>
            </a:r>
            <a:r>
              <a:rPr lang="da-DK" sz="1700" dirty="0" smtClean="0"/>
              <a:t>imod (arresterede)</a:t>
            </a:r>
            <a:endParaRPr lang="da-DK" sz="1700" dirty="0" smtClean="0"/>
          </a:p>
          <a:p>
            <a:r>
              <a:rPr lang="da-DK" sz="1700" dirty="0" smtClean="0"/>
              <a:t>94 (af 120 mulige) socialdemokrater  stemmer som de eneste imod – sidste 26 var flygtet/ arresteret</a:t>
            </a:r>
          </a:p>
          <a:p>
            <a:pPr>
              <a:buNone/>
            </a:pPr>
            <a:r>
              <a:rPr lang="da-DK" sz="1700" b="1" dirty="0" smtClean="0">
                <a:sym typeface="Symbol"/>
              </a:rPr>
              <a:t></a:t>
            </a:r>
            <a:r>
              <a:rPr lang="da-DK" sz="1700" dirty="0" smtClean="0"/>
              <a:t> </a:t>
            </a:r>
            <a:r>
              <a:rPr lang="da-DK" sz="1700" b="1" i="1" dirty="0" smtClean="0"/>
              <a:t>Weimar-republikkens demokrati er reelt ophørt med at eksistere</a:t>
            </a:r>
            <a:endParaRPr lang="da-DK" sz="1700" dirty="0" smtClean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2857488" y="142852"/>
            <a:ext cx="5800708" cy="725470"/>
          </a:xfrm>
        </p:spPr>
        <p:txBody>
          <a:bodyPr>
            <a:noAutofit/>
          </a:bodyPr>
          <a:lstStyle/>
          <a:p>
            <a:r>
              <a:rPr lang="da-DK" sz="28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2800" b="1" dirty="0" smtClean="0">
                <a:solidFill>
                  <a:srgbClr val="C00000"/>
                </a:solidFill>
              </a:rPr>
            </a:br>
            <a:r>
              <a:rPr lang="da-DK" sz="2800" b="1" dirty="0" smtClean="0">
                <a:solidFill>
                  <a:srgbClr val="C00000"/>
                </a:solidFill>
              </a:rPr>
              <a:t>Bo Beier Thorups noter</a:t>
            </a:r>
            <a:endParaRPr lang="da-DK" sz="2800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pic>
        <p:nvPicPr>
          <p:cNvPr id="6" name="Billede 5" descr="Hitlers tale ved bemyndigelsesloven 23 marts 19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1" y="1142984"/>
            <a:ext cx="6429389" cy="4605051"/>
          </a:xfrm>
          <a:prstGeom prst="rect">
            <a:avLst/>
          </a:prstGeom>
        </p:spPr>
      </p:pic>
      <p:sp>
        <p:nvSpPr>
          <p:cNvPr id="7" name="Tekstboks 6"/>
          <p:cNvSpPr txBox="1"/>
          <p:nvPr/>
        </p:nvSpPr>
        <p:spPr>
          <a:xfrm>
            <a:off x="2643174" y="5786454"/>
            <a:ext cx="6500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600" dirty="0" smtClean="0"/>
              <a:t>Hitlers tale 23.marts 1933 ved vedtagelsen af bemyndigelsesloven </a:t>
            </a:r>
          </a:p>
          <a:p>
            <a:r>
              <a:rPr lang="da-DK" sz="1600" dirty="0" smtClean="0"/>
              <a:t>–</a:t>
            </a:r>
            <a:r>
              <a:rPr lang="da-DK" sz="1600" dirty="0" smtClean="0">
                <a:hlinkClick r:id="rId3"/>
              </a:rPr>
              <a:t>uddrag af tale på </a:t>
            </a:r>
            <a:r>
              <a:rPr lang="da-DK" sz="1600" dirty="0" err="1" smtClean="0">
                <a:hlinkClick r:id="rId3"/>
              </a:rPr>
              <a:t>Youtube</a:t>
            </a:r>
            <a:r>
              <a:rPr lang="da-DK" sz="1600" dirty="0" smtClean="0">
                <a:hlinkClick r:id="rId3"/>
              </a:rPr>
              <a:t> 56 sekunder</a:t>
            </a:r>
            <a:r>
              <a:rPr lang="da-DK" sz="1600" dirty="0" smtClean="0"/>
              <a:t>, men ikke oversat</a:t>
            </a:r>
            <a:endParaRPr lang="da-DK" sz="1600" dirty="0"/>
          </a:p>
        </p:txBody>
      </p:sp>
      <p:pic>
        <p:nvPicPr>
          <p:cNvPr id="8" name="Billede 7" descr="Bundesarchiv_Bild_102-09067,_Berlin,_Kroll-Oper_1930_wik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4612" y="1142984"/>
            <a:ext cx="6429388" cy="4476461"/>
          </a:xfrm>
          <a:prstGeom prst="rect">
            <a:avLst/>
          </a:prstGeom>
        </p:spPr>
      </p:pic>
      <p:sp>
        <p:nvSpPr>
          <p:cNvPr id="9" name="Tekstboks 8"/>
          <p:cNvSpPr txBox="1"/>
          <p:nvPr/>
        </p:nvSpPr>
        <p:spPr>
          <a:xfrm>
            <a:off x="2714612" y="5572140"/>
            <a:ext cx="6429388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a-DK" sz="1400" dirty="0" smtClean="0"/>
              <a:t>Rigsdagen </a:t>
            </a:r>
            <a:r>
              <a:rPr lang="da-DK" sz="1400" dirty="0" smtClean="0"/>
              <a:t>flyttes efter branden </a:t>
            </a:r>
            <a:r>
              <a:rPr lang="da-DK" sz="1400" dirty="0" smtClean="0"/>
              <a:t>til </a:t>
            </a:r>
            <a:r>
              <a:rPr lang="da-DK" sz="1400" dirty="0" err="1" smtClean="0"/>
              <a:t>Kroll-operaen</a:t>
            </a:r>
            <a:r>
              <a:rPr lang="da-DK" sz="1400" dirty="0" smtClean="0"/>
              <a:t> (foto 1930), der har mange </a:t>
            </a:r>
            <a:r>
              <a:rPr lang="da-DK" sz="1400" dirty="0" smtClean="0"/>
              <a:t>tilhørerpladser.  Pladserne kan også benyttes af  </a:t>
            </a:r>
            <a:r>
              <a:rPr lang="da-DK" sz="1400" dirty="0" smtClean="0"/>
              <a:t>udefrakommende publikum d.23.marts 1933 fx stormtropper fra SA, der skal lægge et pres ved afstemningen om </a:t>
            </a:r>
            <a:r>
              <a:rPr lang="da-DK" sz="1400" b="1" i="1" dirty="0" smtClean="0"/>
              <a:t>Bemyndigelsesloven</a:t>
            </a:r>
            <a:r>
              <a:rPr lang="da-DK" sz="1400" dirty="0" smtClean="0"/>
              <a:t> (</a:t>
            </a:r>
            <a:r>
              <a:rPr lang="da-DK" sz="1400" dirty="0" err="1" smtClean="0"/>
              <a:t>Ermächtigungsgesetz</a:t>
            </a:r>
            <a:r>
              <a:rPr lang="da-DK" sz="1400" dirty="0" smtClean="0"/>
              <a:t>)</a:t>
            </a:r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1357298"/>
            <a:ext cx="3214710" cy="464347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da-DK" b="1" dirty="0" smtClean="0"/>
              <a:t>forår og sommer 1933:</a:t>
            </a:r>
            <a:r>
              <a:rPr lang="da-DK" dirty="0" smtClean="0"/>
              <a:t> </a:t>
            </a:r>
          </a:p>
          <a:p>
            <a:r>
              <a:rPr lang="da-DK" dirty="0" smtClean="0"/>
              <a:t>alle partier (minus NSDAP) forbydes</a:t>
            </a:r>
          </a:p>
          <a:p>
            <a:r>
              <a:rPr lang="da-DK" dirty="0" smtClean="0"/>
              <a:t>alle fagforeninger forbydes (kun en forenet fagforening og arbejdsgiverforening: </a:t>
            </a:r>
            <a:r>
              <a:rPr lang="da-DK" i="1" dirty="0" smtClean="0"/>
              <a:t>Deutsche </a:t>
            </a:r>
            <a:r>
              <a:rPr lang="da-DK" i="1" dirty="0" err="1" smtClean="0"/>
              <a:t>Arbeits</a:t>
            </a:r>
            <a:r>
              <a:rPr lang="da-DK" i="1" dirty="0" smtClean="0"/>
              <a:t> Front</a:t>
            </a:r>
            <a:r>
              <a:rPr lang="da-DK" dirty="0" smtClean="0"/>
              <a:t>)</a:t>
            </a:r>
          </a:p>
          <a:p>
            <a:r>
              <a:rPr lang="da-DK" dirty="0" smtClean="0"/>
              <a:t>Censur indføres</a:t>
            </a:r>
          </a:p>
          <a:p>
            <a:r>
              <a:rPr lang="da-DK" dirty="0" smtClean="0"/>
              <a:t>1.april 1933 første aktion mod jøder</a:t>
            </a:r>
          </a:p>
          <a:p>
            <a:r>
              <a:rPr lang="da-DK" dirty="0" err="1" smtClean="0"/>
              <a:t>Bogbrændinger</a:t>
            </a:r>
            <a:r>
              <a:rPr lang="da-DK" dirty="0" smtClean="0"/>
              <a:t> af utysk litteratur 10.maj 1933</a:t>
            </a:r>
          </a:p>
          <a:p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5715040" cy="1071570"/>
          </a:xfrm>
        </p:spPr>
        <p:txBody>
          <a:bodyPr>
            <a:noAutofit/>
          </a:bodyPr>
          <a:lstStyle/>
          <a:p>
            <a:r>
              <a:rPr lang="da-DK" sz="28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2800" b="1" dirty="0" smtClean="0">
                <a:solidFill>
                  <a:srgbClr val="C00000"/>
                </a:solidFill>
              </a:rPr>
            </a:br>
            <a:r>
              <a:rPr lang="da-DK" sz="2800" b="1" dirty="0" smtClean="0">
                <a:solidFill>
                  <a:srgbClr val="C00000"/>
                </a:solidFill>
              </a:rPr>
              <a:t>Bo Beier Thorups noter</a:t>
            </a:r>
            <a:endParaRPr lang="da-DK" sz="2800" b="1" dirty="0">
              <a:solidFill>
                <a:srgbClr val="C00000"/>
              </a:solidFill>
            </a:endParaRPr>
          </a:p>
        </p:txBody>
      </p:sp>
      <p:pic>
        <p:nvPicPr>
          <p:cNvPr id="6" name="Billede 5" descr="jødeaktionen 1 april 1933 Wi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8992" y="1357298"/>
            <a:ext cx="5227194" cy="4631691"/>
          </a:xfrm>
          <a:prstGeom prst="rect">
            <a:avLst/>
          </a:prstGeom>
        </p:spPr>
      </p:pic>
      <p:pic>
        <p:nvPicPr>
          <p:cNvPr id="7" name="Billede 6" descr="Bundesarchiv_Bild_102-14569,_Berlin,_Mai-Feier,_Hindenburg_und_Hitl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1357298"/>
            <a:ext cx="5695401" cy="4143404"/>
          </a:xfrm>
          <a:prstGeom prst="rect">
            <a:avLst/>
          </a:prstGeom>
        </p:spPr>
      </p:pic>
      <p:sp>
        <p:nvSpPr>
          <p:cNvPr id="8" name="Tekstboks 7"/>
          <p:cNvSpPr txBox="1"/>
          <p:nvPr/>
        </p:nvSpPr>
        <p:spPr>
          <a:xfrm>
            <a:off x="3214678" y="5357826"/>
            <a:ext cx="564360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a-DK" dirty="0" err="1" smtClean="0"/>
              <a:t>RigskanslerHitler</a:t>
            </a:r>
            <a:r>
              <a:rPr lang="da-DK" dirty="0" smtClean="0"/>
              <a:t> og Rigspræsident von </a:t>
            </a:r>
            <a:r>
              <a:rPr lang="da-DK" dirty="0" err="1" smtClean="0"/>
              <a:t>Hindenburg</a:t>
            </a:r>
            <a:r>
              <a:rPr lang="da-DK" dirty="0" smtClean="0"/>
              <a:t> fejrer 1.maj dag med Deutsche </a:t>
            </a:r>
            <a:r>
              <a:rPr lang="da-DK" dirty="0" err="1" smtClean="0"/>
              <a:t>Arbeitsfront</a:t>
            </a:r>
            <a:endParaRPr lang="da-DK" dirty="0"/>
          </a:p>
        </p:txBody>
      </p:sp>
      <p:pic>
        <p:nvPicPr>
          <p:cNvPr id="9" name="Billede 8" descr="SA afbrænder bøger 10 maj 19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1214421"/>
            <a:ext cx="5786478" cy="4173497"/>
          </a:xfrm>
          <a:prstGeom prst="rect">
            <a:avLst/>
          </a:prstGeom>
        </p:spPr>
      </p:pic>
      <p:pic>
        <p:nvPicPr>
          <p:cNvPr id="10" name="Billede 9" descr="1933-may-10-berlin-book-burnin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71801" y="1214422"/>
            <a:ext cx="5832199" cy="46434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142844" y="1142984"/>
            <a:ext cx="5357850" cy="5143535"/>
          </a:xfrm>
        </p:spPr>
        <p:txBody>
          <a:bodyPr>
            <a:normAutofit fontScale="92500" lnSpcReduction="10000"/>
          </a:bodyPr>
          <a:lstStyle/>
          <a:p>
            <a:r>
              <a:rPr lang="da-DK" sz="2400" dirty="0" smtClean="0"/>
              <a:t>Med bemyndigelseslovens gennemførelse 23.marts er der kun tre forhindringer for en </a:t>
            </a:r>
            <a:r>
              <a:rPr lang="da-DK" sz="2400" b="1" dirty="0" smtClean="0"/>
              <a:t>total</a:t>
            </a:r>
            <a:r>
              <a:rPr lang="da-DK" sz="2400" dirty="0" smtClean="0"/>
              <a:t> magtovertagelse</a:t>
            </a:r>
          </a:p>
          <a:p>
            <a:pPr marL="457200" indent="-457200">
              <a:buFont typeface="+mj-lt"/>
              <a:buAutoNum type="arabicPeriod"/>
            </a:pPr>
            <a:r>
              <a:rPr lang="da-DK" sz="2400" b="1" dirty="0" smtClean="0"/>
              <a:t>Præsident </a:t>
            </a:r>
            <a:r>
              <a:rPr lang="da-DK" sz="2400" b="1" dirty="0" err="1" smtClean="0"/>
              <a:t>Hindenburg</a:t>
            </a:r>
            <a:r>
              <a:rPr lang="da-DK" sz="2400" b="1" dirty="0" smtClean="0"/>
              <a:t> </a:t>
            </a:r>
            <a:r>
              <a:rPr lang="da-DK" sz="2400" dirty="0" smtClean="0"/>
              <a:t>– besidder retten til at udstede </a:t>
            </a:r>
            <a:r>
              <a:rPr lang="da-DK" sz="2400" dirty="0" err="1" smtClean="0"/>
              <a:t>nødforordninger</a:t>
            </a:r>
            <a:r>
              <a:rPr lang="da-DK" sz="2400" dirty="0" smtClean="0"/>
              <a:t> og har øverste ledelse over militæret, </a:t>
            </a:r>
            <a:r>
              <a:rPr lang="da-DK" sz="2400" dirty="0" err="1" smtClean="0"/>
              <a:t>Rigsværnet</a:t>
            </a:r>
            <a:r>
              <a:rPr lang="da-DK" sz="2400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da-DK" sz="2400" b="1" dirty="0" err="1" smtClean="0"/>
              <a:t>Rigsværnet</a:t>
            </a:r>
            <a:r>
              <a:rPr lang="da-DK" sz="2400" dirty="0" smtClean="0"/>
              <a:t> (militæret) – skeptisk overfor nazisterne og ikke mindst nazistiske stormtropper, SA. </a:t>
            </a:r>
            <a:r>
              <a:rPr lang="da-DK" sz="2400" dirty="0" err="1" smtClean="0"/>
              <a:t>Rigsværnet</a:t>
            </a:r>
            <a:r>
              <a:rPr lang="da-DK" sz="2400" dirty="0" smtClean="0"/>
              <a:t> har </a:t>
            </a:r>
            <a:r>
              <a:rPr lang="da-DK" sz="2400" dirty="0" smtClean="0"/>
              <a:t>kun 100.000 </a:t>
            </a:r>
            <a:r>
              <a:rPr lang="da-DK" sz="2400" dirty="0" smtClean="0"/>
              <a:t>mand mod </a:t>
            </a:r>
            <a:r>
              <a:rPr lang="da-DK" sz="2400" dirty="0" err="1" smtClean="0"/>
              <a:t>SA’s</a:t>
            </a:r>
            <a:r>
              <a:rPr lang="da-DK" sz="2400" dirty="0" smtClean="0"/>
              <a:t> 4 mio. medlemmer</a:t>
            </a:r>
            <a:endParaRPr lang="da-DK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da-DK" sz="2400" b="1" dirty="0" smtClean="0"/>
              <a:t>SA – </a:t>
            </a:r>
            <a:r>
              <a:rPr lang="da-DK" sz="2400" b="1" dirty="0" err="1" smtClean="0"/>
              <a:t>Sturmabteilung</a:t>
            </a:r>
            <a:r>
              <a:rPr lang="da-DK" sz="2400" dirty="0" smtClean="0"/>
              <a:t>. SA – det socialistiske element i nazistiske bevægelse. </a:t>
            </a:r>
            <a:endParaRPr lang="da-DK" sz="2400" dirty="0" smtClean="0"/>
          </a:p>
          <a:p>
            <a:pPr>
              <a:buNone/>
            </a:pPr>
            <a:endParaRPr lang="da-DK" sz="2400" dirty="0" smtClean="0"/>
          </a:p>
          <a:p>
            <a:endParaRPr lang="da-DK" sz="2400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da-DK" sz="28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2800" b="1" dirty="0" smtClean="0">
                <a:solidFill>
                  <a:srgbClr val="C00000"/>
                </a:solidFill>
              </a:rPr>
            </a:br>
            <a:r>
              <a:rPr lang="da-DK" sz="2800" b="1" dirty="0" smtClean="0">
                <a:solidFill>
                  <a:srgbClr val="C00000"/>
                </a:solidFill>
              </a:rPr>
              <a:t>Bo Beier Thorups noter</a:t>
            </a:r>
            <a:endParaRPr lang="da-DK" sz="2800" b="1" dirty="0">
              <a:solidFill>
                <a:srgbClr val="C00000"/>
              </a:solidFill>
            </a:endParaRPr>
          </a:p>
        </p:txBody>
      </p:sp>
      <p:pic>
        <p:nvPicPr>
          <p:cNvPr id="6" name="Billede 5" descr="483px-Liebermann_portret_van_Paul_von_Hindenb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15140" y="928670"/>
            <a:ext cx="1410154" cy="1748826"/>
          </a:xfrm>
          <a:prstGeom prst="rect">
            <a:avLst/>
          </a:prstGeom>
        </p:spPr>
      </p:pic>
      <p:pic>
        <p:nvPicPr>
          <p:cNvPr id="7" name="Billede 6" descr="Rigsværnet Wik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2571744"/>
            <a:ext cx="2571768" cy="1800238"/>
          </a:xfrm>
          <a:prstGeom prst="rect">
            <a:avLst/>
          </a:prstGeom>
        </p:spPr>
      </p:pic>
      <p:pic>
        <p:nvPicPr>
          <p:cNvPr id="8" name="Billede 7" descr="Bundesarchiv_Bild_119-0779,_Sturmabteilung_aus_Esse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00760" y="4643446"/>
            <a:ext cx="2571768" cy="1619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142844" y="1071546"/>
            <a:ext cx="2571768" cy="557216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da-DK" sz="1800" b="1" dirty="0" smtClean="0"/>
              <a:t>30. juni 1934 </a:t>
            </a:r>
          </a:p>
          <a:p>
            <a:pPr>
              <a:buNone/>
            </a:pPr>
            <a:r>
              <a:rPr lang="da-DK" sz="1800" b="1" i="1" dirty="0" smtClean="0"/>
              <a:t>”De lange knives nat”</a:t>
            </a:r>
            <a:r>
              <a:rPr lang="da-DK" sz="1800" i="1" dirty="0" smtClean="0"/>
              <a:t>.</a:t>
            </a:r>
            <a:endParaRPr lang="da-DK" sz="1800" dirty="0" smtClean="0"/>
          </a:p>
          <a:p>
            <a:r>
              <a:rPr lang="da-DK" sz="1800" dirty="0" smtClean="0"/>
              <a:t>Hitler gør op med sine gamle kampfæller og stormtropper SA</a:t>
            </a:r>
          </a:p>
          <a:p>
            <a:r>
              <a:rPr lang="da-DK" sz="1800" dirty="0" smtClean="0"/>
              <a:t>SA </a:t>
            </a:r>
            <a:r>
              <a:rPr lang="da-DK" sz="1800" dirty="0" smtClean="0"/>
              <a:t>vil også en socialistisk revolution</a:t>
            </a:r>
          </a:p>
          <a:p>
            <a:r>
              <a:rPr lang="da-DK" sz="1800" dirty="0" err="1" smtClean="0"/>
              <a:t>SA’s</a:t>
            </a:r>
            <a:r>
              <a:rPr lang="da-DK" sz="1800" dirty="0" smtClean="0"/>
              <a:t> leder </a:t>
            </a:r>
            <a:r>
              <a:rPr lang="da-DK" sz="1800" dirty="0" err="1" smtClean="0"/>
              <a:t>Röhm</a:t>
            </a:r>
            <a:r>
              <a:rPr lang="da-DK" sz="1800" dirty="0" smtClean="0"/>
              <a:t> og andre </a:t>
            </a:r>
            <a:r>
              <a:rPr lang="da-DK" sz="1800" dirty="0" err="1" smtClean="0"/>
              <a:t>SA-folk</a:t>
            </a:r>
            <a:r>
              <a:rPr lang="da-DK" sz="1800" dirty="0" smtClean="0"/>
              <a:t>  udrenses 30.juni </a:t>
            </a:r>
            <a:r>
              <a:rPr lang="da-DK" sz="1800" dirty="0" smtClean="0"/>
              <a:t>1934 </a:t>
            </a:r>
            <a:endParaRPr lang="da-DK" sz="1800" dirty="0" smtClean="0"/>
          </a:p>
          <a:p>
            <a:r>
              <a:rPr lang="da-DK" sz="1800" dirty="0" smtClean="0"/>
              <a:t>I samme forbindelse udrenses også diverse andre politiske modstandere i partiet </a:t>
            </a:r>
            <a:r>
              <a:rPr lang="da-DK" sz="1800" i="1" u="sng" dirty="0" smtClean="0"/>
              <a:t>og</a:t>
            </a:r>
            <a:r>
              <a:rPr lang="da-DK" sz="1800" dirty="0" smtClean="0"/>
              <a:t> udenfor nazisternes egne rækker </a:t>
            </a:r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5000660" cy="1000148"/>
          </a:xfrm>
        </p:spPr>
        <p:txBody>
          <a:bodyPr>
            <a:noAutofit/>
          </a:bodyPr>
          <a:lstStyle/>
          <a:p>
            <a:r>
              <a:rPr lang="da-DK" sz="28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2800" b="1" dirty="0" smtClean="0">
                <a:solidFill>
                  <a:srgbClr val="C00000"/>
                </a:solidFill>
              </a:rPr>
            </a:br>
            <a:r>
              <a:rPr lang="da-DK" sz="2800" b="1" dirty="0" smtClean="0">
                <a:solidFill>
                  <a:srgbClr val="C00000"/>
                </a:solidFill>
              </a:rPr>
              <a:t>Bo Beier Thorups noter</a:t>
            </a:r>
            <a:endParaRPr lang="da-DK" sz="2800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pic>
        <p:nvPicPr>
          <p:cNvPr id="6" name="Billede 5" descr="Ernst Röhm Wi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3174" y="1142984"/>
            <a:ext cx="6223274" cy="4286280"/>
          </a:xfrm>
          <a:prstGeom prst="rect">
            <a:avLst/>
          </a:prstGeom>
        </p:spPr>
      </p:pic>
      <p:sp>
        <p:nvSpPr>
          <p:cNvPr id="7" name="Tekstboks 6"/>
          <p:cNvSpPr txBox="1"/>
          <p:nvPr/>
        </p:nvSpPr>
        <p:spPr>
          <a:xfrm>
            <a:off x="2643174" y="5715016"/>
            <a:ext cx="6143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err="1" smtClean="0"/>
              <a:t>SA-leder</a:t>
            </a:r>
            <a:r>
              <a:rPr lang="da-DK" dirty="0" smtClean="0"/>
              <a:t> Ernst </a:t>
            </a:r>
            <a:r>
              <a:rPr lang="da-DK" dirty="0" err="1" smtClean="0"/>
              <a:t>Röhm</a:t>
            </a:r>
            <a:r>
              <a:rPr lang="da-DK" dirty="0" smtClean="0"/>
              <a:t> aug. 1933</a:t>
            </a:r>
            <a:endParaRPr lang="da-DK" dirty="0"/>
          </a:p>
        </p:txBody>
      </p:sp>
      <p:pic>
        <p:nvPicPr>
          <p:cNvPr id="8" name="Billede 7" descr="SAere Röhm og Göring 19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12525" y="1142984"/>
            <a:ext cx="6531475" cy="4572032"/>
          </a:xfrm>
          <a:prstGeom prst="rect">
            <a:avLst/>
          </a:prstGeom>
        </p:spPr>
      </p:pic>
      <p:pic>
        <p:nvPicPr>
          <p:cNvPr id="10" name="Billede 9" descr="hitler_roehm_parteita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3174" y="1000108"/>
            <a:ext cx="6212001" cy="4286280"/>
          </a:xfrm>
          <a:prstGeom prst="rect">
            <a:avLst/>
          </a:prstGeom>
        </p:spPr>
      </p:pic>
      <p:sp>
        <p:nvSpPr>
          <p:cNvPr id="11" name="Tekstboks 10"/>
          <p:cNvSpPr txBox="1"/>
          <p:nvPr/>
        </p:nvSpPr>
        <p:spPr>
          <a:xfrm>
            <a:off x="2643174" y="5429264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Hitler og Ernst </a:t>
            </a:r>
            <a:r>
              <a:rPr lang="da-DK" dirty="0" err="1" smtClean="0"/>
              <a:t>Röhm</a:t>
            </a:r>
            <a:r>
              <a:rPr lang="da-DK" dirty="0" smtClean="0"/>
              <a:t> ved </a:t>
            </a:r>
            <a:r>
              <a:rPr lang="da-DK" dirty="0" err="1" smtClean="0"/>
              <a:t>SA-møde</a:t>
            </a:r>
            <a:r>
              <a:rPr lang="da-DK" dirty="0" smtClean="0"/>
              <a:t> ukendt år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1" grpId="0"/>
      <p:bldP spid="1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0" y="1357298"/>
            <a:ext cx="2928926" cy="5072098"/>
          </a:xfrm>
        </p:spPr>
        <p:txBody>
          <a:bodyPr>
            <a:normAutofit/>
          </a:bodyPr>
          <a:lstStyle/>
          <a:p>
            <a:r>
              <a:rPr lang="da-DK" sz="2000" b="1" dirty="0" smtClean="0"/>
              <a:t>aug. 1934 </a:t>
            </a:r>
            <a:r>
              <a:rPr lang="da-DK" sz="2000" dirty="0" smtClean="0"/>
              <a:t>Præs. von </a:t>
            </a:r>
            <a:r>
              <a:rPr lang="da-DK" sz="2000" dirty="0" err="1" smtClean="0"/>
              <a:t>Hindenburg</a:t>
            </a:r>
            <a:r>
              <a:rPr lang="da-DK" sz="2000" dirty="0" smtClean="0"/>
              <a:t> dør. Hitler slår præsidentpost og kanslerpost sammen og udnævner sig som Tysklands fører</a:t>
            </a:r>
          </a:p>
          <a:p>
            <a:r>
              <a:rPr lang="da-DK" sz="2000" dirty="0" err="1" smtClean="0"/>
              <a:t>Hindenburg</a:t>
            </a:r>
            <a:r>
              <a:rPr lang="da-DK" sz="2000" dirty="0" smtClean="0"/>
              <a:t> var sidste hindring</a:t>
            </a:r>
          </a:p>
          <a:p>
            <a:r>
              <a:rPr lang="da-DK" sz="2000" dirty="0" smtClean="0"/>
              <a:t>Magtovertagelsen er fuldendt</a:t>
            </a:r>
          </a:p>
          <a:p>
            <a:pPr>
              <a:buNone/>
            </a:pPr>
            <a:endParaRPr lang="da-DK" sz="2000" dirty="0" smtClean="0"/>
          </a:p>
          <a:p>
            <a:endParaRPr lang="da-DK" sz="200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Autofit/>
          </a:bodyPr>
          <a:lstStyle/>
          <a:p>
            <a:r>
              <a:rPr lang="da-DK" sz="3200" b="1" dirty="0" smtClean="0">
                <a:solidFill>
                  <a:srgbClr val="C00000"/>
                </a:solidFill>
              </a:rPr>
              <a:t>Nazistiske magtovertagelse</a:t>
            </a:r>
            <a:br>
              <a:rPr lang="da-DK" sz="3200" b="1" dirty="0" smtClean="0">
                <a:solidFill>
                  <a:srgbClr val="C00000"/>
                </a:solidFill>
              </a:rPr>
            </a:br>
            <a:r>
              <a:rPr lang="da-DK" sz="3200" b="1" dirty="0" smtClean="0">
                <a:solidFill>
                  <a:srgbClr val="C00000"/>
                </a:solidFill>
              </a:rPr>
              <a:t>Bo Beier Thorups noter</a:t>
            </a:r>
            <a:endParaRPr lang="da-DK" sz="3200" b="1" dirty="0">
              <a:solidFill>
                <a:srgbClr val="C00000"/>
              </a:solidFill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smtClean="0"/>
              <a:t>Bo Beier Thorups noter til Nazistiske matovertagelse</a:t>
            </a:r>
            <a:endParaRPr lang="da-DK"/>
          </a:p>
        </p:txBody>
      </p:sp>
      <p:pic>
        <p:nvPicPr>
          <p:cNvPr id="6" name="Billede 5" descr="Bundesarchiv_Bild_183-S51620,_Generalfeldmarschall_Paul_v__Hindenb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942" y="1571612"/>
            <a:ext cx="2930281" cy="4149070"/>
          </a:xfrm>
          <a:prstGeom prst="rect">
            <a:avLst/>
          </a:prstGeom>
        </p:spPr>
      </p:pic>
      <p:pic>
        <p:nvPicPr>
          <p:cNvPr id="7" name="Billede 6" descr="Bundesarchiv_Bild_183-2006-0429-502,_Tannenberg-Denkmal,_Beisetzung_Hindenbur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1503031"/>
            <a:ext cx="5715008" cy="4229105"/>
          </a:xfrm>
          <a:prstGeom prst="rect">
            <a:avLst/>
          </a:prstGeom>
        </p:spPr>
      </p:pic>
      <p:sp>
        <p:nvSpPr>
          <p:cNvPr id="8" name="Tekstboks 7"/>
          <p:cNvSpPr txBox="1"/>
          <p:nvPr/>
        </p:nvSpPr>
        <p:spPr>
          <a:xfrm>
            <a:off x="3071802" y="5715016"/>
            <a:ext cx="6072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dirty="0" smtClean="0"/>
              <a:t>Mindehøjtidelighed ved Mindesmærket for </a:t>
            </a:r>
            <a:r>
              <a:rPr lang="da-DK" sz="1400" dirty="0" err="1" smtClean="0"/>
              <a:t>Hindenburg</a:t>
            </a:r>
            <a:r>
              <a:rPr lang="da-DK" sz="1400" dirty="0" smtClean="0"/>
              <a:t> 1935 – Hitler holder tale</a:t>
            </a:r>
            <a:endParaRPr lang="da-DK" sz="1400" dirty="0"/>
          </a:p>
        </p:txBody>
      </p:sp>
      <p:pic>
        <p:nvPicPr>
          <p:cNvPr id="9" name="Billede 8" descr="Bundesarchiv_Bild_102-16108,_Vereidigung_von_Reichswehr-Soldaten_auf_Hitl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64" y="1285860"/>
            <a:ext cx="5887608" cy="4143404"/>
          </a:xfrm>
          <a:prstGeom prst="rect">
            <a:avLst/>
          </a:prstGeom>
        </p:spPr>
      </p:pic>
      <p:sp>
        <p:nvSpPr>
          <p:cNvPr id="10" name="Tekstboks 9"/>
          <p:cNvSpPr txBox="1"/>
          <p:nvPr/>
        </p:nvSpPr>
        <p:spPr>
          <a:xfrm>
            <a:off x="2714612" y="5429264"/>
            <a:ext cx="6215106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400" b="1" dirty="0" err="1" smtClean="0"/>
              <a:t>Rigsværnet</a:t>
            </a:r>
            <a:r>
              <a:rPr lang="de-DE" sz="1400" b="1" dirty="0" smtClean="0"/>
              <a:t> </a:t>
            </a:r>
            <a:r>
              <a:rPr lang="de-DE" sz="1400" b="1" dirty="0" err="1" smtClean="0"/>
              <a:t>aflægger</a:t>
            </a:r>
            <a:r>
              <a:rPr lang="de-DE" sz="1400" b="1" dirty="0" smtClean="0"/>
              <a:t> </a:t>
            </a:r>
            <a:r>
              <a:rPr lang="de-DE" sz="1400" b="1" dirty="0" err="1" smtClean="0"/>
              <a:t>ed</a:t>
            </a:r>
            <a:r>
              <a:rPr lang="de-DE" sz="1400" b="1" dirty="0" smtClean="0"/>
              <a:t> </a:t>
            </a:r>
            <a:r>
              <a:rPr lang="de-DE" sz="1400" b="1" dirty="0" err="1" smtClean="0"/>
              <a:t>for</a:t>
            </a:r>
            <a:r>
              <a:rPr lang="de-DE" sz="1400" b="1" dirty="0" smtClean="0"/>
              <a:t> den </a:t>
            </a:r>
            <a:r>
              <a:rPr lang="de-DE" sz="1400" b="1" dirty="0" err="1" smtClean="0"/>
              <a:t>nye</a:t>
            </a:r>
            <a:r>
              <a:rPr lang="de-DE" sz="1400" b="1" dirty="0" smtClean="0"/>
              <a:t> Rigspræsident Hitler </a:t>
            </a:r>
            <a:r>
              <a:rPr lang="de-DE" sz="1400" b="1" dirty="0" err="1" smtClean="0"/>
              <a:t>aug</a:t>
            </a:r>
            <a:r>
              <a:rPr lang="de-DE" sz="1400" b="1" dirty="0" smtClean="0"/>
              <a:t>. 1934.</a:t>
            </a:r>
          </a:p>
          <a:p>
            <a:r>
              <a:rPr lang="de-DE" sz="1400" u="sng" dirty="0" smtClean="0"/>
              <a:t>Originale </a:t>
            </a:r>
            <a:r>
              <a:rPr lang="de-DE" sz="1400" u="sng" dirty="0" err="1" smtClean="0"/>
              <a:t>billedtekst</a:t>
            </a:r>
            <a:r>
              <a:rPr lang="de-DE" sz="1400" u="sng" dirty="0" smtClean="0"/>
              <a:t>: </a:t>
            </a:r>
            <a:r>
              <a:rPr lang="de-DE" sz="1400" dirty="0" smtClean="0"/>
              <a:t>Die </a:t>
            </a:r>
            <a:r>
              <a:rPr lang="de-DE" sz="1400" dirty="0" smtClean="0"/>
              <a:t>feierliche Vereidigung der Reichswehr auf den neuen Reichspräsidenten Adolf Hitler! Aug. 1934</a:t>
            </a:r>
            <a:br>
              <a:rPr lang="de-DE" sz="1400" dirty="0" smtClean="0"/>
            </a:br>
            <a:r>
              <a:rPr lang="de-DE" sz="1400" dirty="0" smtClean="0"/>
              <a:t>Die </a:t>
            </a:r>
            <a:r>
              <a:rPr lang="de-DE" sz="1400" dirty="0" err="1" smtClean="0"/>
              <a:t>Manschaften</a:t>
            </a:r>
            <a:r>
              <a:rPr lang="de-DE" sz="1400" dirty="0" smtClean="0"/>
              <a:t> mit </a:t>
            </a:r>
            <a:r>
              <a:rPr lang="de-DE" sz="1400" dirty="0" err="1" smtClean="0"/>
              <a:t>Trauflor</a:t>
            </a:r>
            <a:r>
              <a:rPr lang="de-DE" sz="1400" dirty="0" smtClean="0"/>
              <a:t> beim Ablegen des Eides auf den neuen Reichspräsidenten Adolf Hitler.</a:t>
            </a:r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1424</Words>
  <Application>Microsoft Office PowerPoint</Application>
  <PresentationFormat>Skærmshow (4:3)</PresentationFormat>
  <Paragraphs>227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17</vt:i4>
      </vt:variant>
    </vt:vector>
  </HeadingPairs>
  <TitlesOfParts>
    <vt:vector size="18" baseType="lpstr">
      <vt:lpstr>Kontortema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  <vt:lpstr>Nazistiske magtovertagelse Bo Beier Thorups noter</vt:lpstr>
    </vt:vector>
  </TitlesOfParts>
  <Company>Handelsskolen København Nord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Dias nummer 1</dc:title>
  <dc:creator>Bo Beier Thorup</dc:creator>
  <cp:lastModifiedBy>Bo Beier Thorup</cp:lastModifiedBy>
  <cp:revision>63</cp:revision>
  <dcterms:created xsi:type="dcterms:W3CDTF">2010-02-02T11:35:30Z</dcterms:created>
  <dcterms:modified xsi:type="dcterms:W3CDTF">2010-02-08T08:55:02Z</dcterms:modified>
</cp:coreProperties>
</file>